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80" r:id="rId4"/>
    <p:sldId id="361" r:id="rId5"/>
    <p:sldId id="338" r:id="rId6"/>
    <p:sldId id="379" r:id="rId7"/>
    <p:sldId id="376" r:id="rId8"/>
    <p:sldId id="367" r:id="rId9"/>
    <p:sldId id="378" r:id="rId10"/>
    <p:sldId id="381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Y Damien" initials="RD" lastIdx="1" clrIdx="0">
    <p:extLst>
      <p:ext uri="{19B8F6BF-5375-455C-9EA6-DF929625EA0E}">
        <p15:presenceInfo xmlns:p15="http://schemas.microsoft.com/office/powerpoint/2012/main" userId="S-1-5-21-360397554-254878146-1848903544-344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6A3"/>
    <a:srgbClr val="309044"/>
    <a:srgbClr val="97BF0B"/>
    <a:srgbClr val="F0CD4C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0200" autoAdjust="0"/>
  </p:normalViewPr>
  <p:slideViewPr>
    <p:cSldViewPr snapToGrid="0">
      <p:cViewPr varScale="1">
        <p:scale>
          <a:sx n="118" d="100"/>
          <a:sy n="118" d="100"/>
        </p:scale>
        <p:origin x="498" y="10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ideealsacecom.sharepoint.com/sites/CommunEquipe/Documents%20partages/1.ACTIVITES/2.a._Economie_Circulaire/Ecologie_industrielle/Port_Autonome_Strasbourg/Bilan_demarche/Bilan_annuel/2023_Collecte_donnees/Bilan_CLES_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1800" noProof="0" dirty="0">
                <a:solidFill>
                  <a:schemeClr val="tx1"/>
                </a:solidFill>
              </a:rPr>
              <a:t>Répartition des tonnages </a:t>
            </a:r>
          </a:p>
          <a:p>
            <a:pPr>
              <a:defRPr sz="1800">
                <a:solidFill>
                  <a:schemeClr val="tx1"/>
                </a:solidFill>
              </a:defRPr>
            </a:pPr>
            <a:r>
              <a:rPr lang="fr-FR" sz="1800" noProof="0" dirty="0">
                <a:solidFill>
                  <a:schemeClr val="tx1"/>
                </a:solidFill>
              </a:rPr>
              <a:t>par synergies</a:t>
            </a:r>
          </a:p>
        </c:rich>
      </c:tx>
      <c:layout>
        <c:manualLayout>
          <c:xMode val="edge"/>
          <c:yMode val="edge"/>
          <c:x val="2.1726823099540948E-2"/>
          <c:y val="0.859285499007753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'SYNTHESE BILAN_numérique'!$B$43</c:f>
              <c:strCache>
                <c:ptCount val="1"/>
                <c:pt idx="0">
                  <c:v>Répartition des tonnages par synergies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82-B84F-A2E1-F8155BEC2C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82-B84F-A2E1-F8155BEC2C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82-B84F-A2E1-F8155BEC2C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82-B84F-A2E1-F8155BEC2C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082-B84F-A2E1-F8155BEC2C4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082-B84F-A2E1-F8155BEC2C4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082-B84F-A2E1-F8155BEC2C4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082-B84F-A2E1-F8155BEC2C4E}"/>
              </c:ext>
            </c:extLst>
          </c:dPt>
          <c:dLbls>
            <c:dLbl>
              <c:idx val="0"/>
              <c:layout>
                <c:manualLayout>
                  <c:x val="6.4023485903327099E-2"/>
                  <c:y val="0.14302438580482169"/>
                </c:manualLayout>
              </c:layout>
              <c:tx>
                <c:rich>
                  <a:bodyPr/>
                  <a:lstStyle/>
                  <a:p>
                    <a:fld id="{02E5A2D7-4F54-B741-BAAC-6D59A16160E3}" type="CATEGORYNAME">
                      <a:rPr lang="fr-FR"/>
                      <a:pPr/>
                      <a:t>[NOM DE CATÉGORIE]</a:t>
                    </a:fld>
                    <a:endParaRPr lang="fr-FR" baseline="0"/>
                  </a:p>
                  <a:p>
                    <a:fld id="{E0CAD898-6A53-E44D-A089-C2729B0FD10F}" type="VALUE">
                      <a:rPr lang="fr-FR"/>
                      <a:pPr/>
                      <a:t>[VALEUR]</a:t>
                    </a:fld>
                    <a:r>
                      <a:rPr lang="fr-FR"/>
                      <a:t> T</a:t>
                    </a:r>
                    <a:endParaRPr lang="fr-FR" baseline="0"/>
                  </a:p>
                  <a:p>
                    <a:fld id="{CA28EE80-490F-2243-979F-132878677EE0}" type="PERCENTAGE">
                      <a:rPr lang="fr-FR"/>
                      <a:pPr/>
                      <a:t>[POURCENTAGE]</a:t>
                    </a:fld>
                    <a:endParaRPr lang="fr-FR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082-B84F-A2E1-F8155BEC2C4E}"/>
                </c:ext>
              </c:extLst>
            </c:dLbl>
            <c:dLbl>
              <c:idx val="1"/>
              <c:layout>
                <c:manualLayout>
                  <c:x val="0.37172995483259919"/>
                  <c:y val="-4.7712990707028974E-2"/>
                </c:manualLayout>
              </c:layout>
              <c:tx>
                <c:rich>
                  <a:bodyPr/>
                  <a:lstStyle/>
                  <a:p>
                    <a:fld id="{CAF16AA1-4255-ED4E-B2BB-33074CB15911}" type="CATEGORYNAME">
                      <a:rPr lang="fr-FR"/>
                      <a:pPr/>
                      <a:t>[NOM DE CATÉGORIE]</a:t>
                    </a:fld>
                    <a:endParaRPr lang="fr-FR" baseline="0"/>
                  </a:p>
                  <a:p>
                    <a:fld id="{F13719AF-FF4F-8940-9139-2BBE5074A1D7}" type="VALUE">
                      <a:rPr lang="fr-FR"/>
                      <a:pPr/>
                      <a:t>[VALEUR]</a:t>
                    </a:fld>
                    <a:r>
                      <a:rPr lang="fr-FR"/>
                      <a:t> T</a:t>
                    </a:r>
                    <a:endParaRPr lang="fr-FR" baseline="0"/>
                  </a:p>
                  <a:p>
                    <a:fld id="{29002CCD-882E-774E-850B-AA8DAF58DEBB}" type="PERCENTAGE">
                      <a:rPr lang="fr-FR"/>
                      <a:pPr/>
                      <a:t>[POURCENTAGE]</a:t>
                    </a:fld>
                    <a:endParaRPr lang="fr-FR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82-B84F-A2E1-F8155BEC2C4E}"/>
                </c:ext>
              </c:extLst>
            </c:dLbl>
            <c:dLbl>
              <c:idx val="2"/>
              <c:layout>
                <c:manualLayout>
                  <c:x val="-0.17754228209112888"/>
                  <c:y val="8.5092967280493106E-2"/>
                </c:manualLayout>
              </c:layout>
              <c:tx>
                <c:rich>
                  <a:bodyPr/>
                  <a:lstStyle/>
                  <a:p>
                    <a:fld id="{9CD2888D-876B-EF45-B701-22C0BAD368F5}" type="CATEGORYNAME">
                      <a:rPr lang="en-US"/>
                      <a:pPr/>
                      <a:t>[NOM DE CATÉGORIE]</a:t>
                    </a:fld>
                    <a:endParaRPr lang="en-US" baseline="0"/>
                  </a:p>
                  <a:p>
                    <a:fld id="{4259BC4C-3269-B74C-B834-963C235C8693}" type="VALUE">
                      <a:rPr lang="en-US"/>
                      <a:pPr/>
                      <a:t>[VALEUR]</a:t>
                    </a:fld>
                    <a:r>
                      <a:rPr lang="en-US"/>
                      <a:t> T</a:t>
                    </a:r>
                    <a:br>
                      <a:rPr lang="en-US"/>
                    </a:br>
                    <a:r>
                      <a:rPr lang="en-US"/>
                      <a:t>18%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82-B84F-A2E1-F8155BEC2C4E}"/>
                </c:ext>
              </c:extLst>
            </c:dLbl>
            <c:dLbl>
              <c:idx val="3"/>
              <c:layout>
                <c:manualLayout>
                  <c:x val="-0.19557158639952774"/>
                  <c:y val="3.3773742743910207E-2"/>
                </c:manualLayout>
              </c:layout>
              <c:tx>
                <c:rich>
                  <a:bodyPr/>
                  <a:lstStyle/>
                  <a:p>
                    <a:fld id="{AAA2CD61-0B6D-DD44-B4A2-BCC86515FBFF}" type="CATEGORYNAME">
                      <a:rPr lang="en-US"/>
                      <a:pPr/>
                      <a:t>[NOM DE CATÉGORIE]</a:t>
                    </a:fld>
                    <a:endParaRPr lang="en-US" baseline="0"/>
                  </a:p>
                  <a:p>
                    <a:fld id="{506D8460-D64A-1143-989C-473BADFA427B}" type="VALUE">
                      <a:rPr lang="en-US"/>
                      <a:pPr/>
                      <a:t>[VALEUR]</a:t>
                    </a:fld>
                    <a:r>
                      <a:rPr lang="en-US"/>
                      <a:t> T</a:t>
                    </a:r>
                    <a:endParaRPr lang="en-US" baseline="0"/>
                  </a:p>
                  <a:p>
                    <a:r>
                      <a:rPr lang="en-US"/>
                      <a:t>&lt; 1%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82-B84F-A2E1-F8155BEC2C4E}"/>
                </c:ext>
              </c:extLst>
            </c:dLbl>
            <c:dLbl>
              <c:idx val="4"/>
              <c:layout>
                <c:manualLayout>
                  <c:x val="-0.11711516597164524"/>
                  <c:y val="-4.134478834717692E-2"/>
                </c:manualLayout>
              </c:layout>
              <c:tx>
                <c:rich>
                  <a:bodyPr/>
                  <a:lstStyle/>
                  <a:p>
                    <a:fld id="{2E4FDFEC-C705-0D46-986A-D92325D87898}" type="CATEGORYNAME">
                      <a:rPr lang="fr-FR"/>
                      <a:pPr/>
                      <a:t>[NOM DE CATÉGORIE]</a:t>
                    </a:fld>
                    <a:endParaRPr lang="fr-FR" baseline="0"/>
                  </a:p>
                  <a:p>
                    <a:fld id="{EC00D8D6-8AAD-9A4C-81B5-5EBAEB2A18EB}" type="VALUE">
                      <a:rPr lang="fr-FR"/>
                      <a:pPr/>
                      <a:t>[VALEUR]</a:t>
                    </a:fld>
                    <a:r>
                      <a:rPr lang="fr-FR"/>
                      <a:t> T</a:t>
                    </a:r>
                    <a:endParaRPr lang="fr-FR" baseline="0"/>
                  </a:p>
                  <a:p>
                    <a:r>
                      <a:rPr lang="fr-FR"/>
                      <a:t>&lt;1%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561750176429076"/>
                      <c:h val="0.152343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082-B84F-A2E1-F8155BEC2C4E}"/>
                </c:ext>
              </c:extLst>
            </c:dLbl>
            <c:dLbl>
              <c:idx val="5"/>
              <c:layout>
                <c:manualLayout>
                  <c:x val="6.6444811804698717E-2"/>
                  <c:y val="-5.0696096217441006E-2"/>
                </c:manualLayout>
              </c:layout>
              <c:tx>
                <c:rich>
                  <a:bodyPr/>
                  <a:lstStyle/>
                  <a:p>
                    <a:fld id="{0766674C-FD60-C24F-9F27-5DCC856530C4}" type="CATEGORYNAME">
                      <a:rPr lang="en-US"/>
                      <a:pPr/>
                      <a:t>[NOM DE CATÉGORIE]</a:t>
                    </a:fld>
                    <a:endParaRPr lang="en-US" baseline="0"/>
                  </a:p>
                  <a:p>
                    <a:fld id="{860E730E-0E90-9241-994B-BA7C3E2C4FD3}" type="VALUE">
                      <a:rPr lang="en-US"/>
                      <a:pPr/>
                      <a:t>[VALEUR]</a:t>
                    </a:fld>
                    <a:r>
                      <a:rPr lang="en-US"/>
                      <a:t> T</a:t>
                    </a:r>
                    <a:endParaRPr lang="en-US" baseline="0"/>
                  </a:p>
                  <a:p>
                    <a:r>
                      <a:rPr lang="en-US"/>
                      <a:t>&lt;1%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149611856033875"/>
                      <c:h val="0.1230468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082-B84F-A2E1-F8155BEC2C4E}"/>
                </c:ext>
              </c:extLst>
            </c:dLbl>
            <c:dLbl>
              <c:idx val="6"/>
              <c:layout>
                <c:manualLayout>
                  <c:x val="5.4469097512997039E-4"/>
                  <c:y val="-8.74961491483878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844423-3D0C-DC49-B3D9-9CF0795E3D11}" type="CATEGORYNAME">
                      <a:rPr lang="en-US" sz="110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</a:defRPr>
                      </a:pPr>
                      <a:t>[NOM DE CATÉGORIE]</a:t>
                    </a:fld>
                    <a:r>
                      <a:rPr lang="en-US" sz="1100" baseline="0"/>
                      <a:t>
</a:t>
                    </a:r>
                    <a:fld id="{756D08FE-02F8-2642-980A-666DB9BF3FA4}" type="VALUE">
                      <a:rPr lang="en-US" sz="1100" baseline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</a:defRPr>
                      </a:pPr>
                      <a:t>[VALEUR]</a:t>
                    </a:fld>
                    <a:r>
                      <a:rPr lang="en-US" sz="1100" baseline="0"/>
                      <a:t>T
</a:t>
                    </a:r>
                    <a:r>
                      <a:rPr lang="en-US" sz="11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&lt; 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082-B84F-A2E1-F8155BEC2C4E}"/>
                </c:ext>
              </c:extLst>
            </c:dLbl>
            <c:dLbl>
              <c:idx val="7"/>
              <c:layout>
                <c:manualLayout>
                  <c:x val="0.25510255539012844"/>
                  <c:y val="4.42918899604019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B705427-E63B-544A-9DB4-6E0F417C5061}" type="CATEGORYNAME">
                      <a:rPr lang="fr-FR" sz="110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</a:defRPr>
                      </a:pPr>
                      <a:t>[NOM DE CATÉGORIE]</a:t>
                    </a:fld>
                    <a:r>
                      <a:rPr lang="fr-FR" sz="1100" baseline="0"/>
                      <a:t>
</a:t>
                    </a:r>
                    <a:fld id="{38A45203-8BAA-9F45-AC42-CC20AC96637C}" type="VALUE">
                      <a:rPr lang="fr-FR" sz="1100" baseline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</a:defRPr>
                      </a:pPr>
                      <a:t>[VALEUR]</a:t>
                    </a:fld>
                    <a:r>
                      <a:rPr lang="fr-FR" sz="1100" baseline="0"/>
                      <a:t>T
</a:t>
                    </a:r>
                    <a:r>
                      <a:rPr lang="fr-FR" sz="11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&lt; 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082-B84F-A2E1-F8155BEC2C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'SYNTHESE BILAN_numérique'!$A$44:$A$51</c:f>
              <c:strCache>
                <c:ptCount val="8"/>
                <c:pt idx="0">
                  <c:v>Papiers cartons</c:v>
                </c:pt>
                <c:pt idx="1">
                  <c:v>Résidus organiques</c:v>
                </c:pt>
                <c:pt idx="2">
                  <c:v>Palettes</c:v>
                </c:pt>
                <c:pt idx="3">
                  <c:v>Vinasse</c:v>
                </c:pt>
                <c:pt idx="4">
                  <c:v>Matériel numérique</c:v>
                </c:pt>
                <c:pt idx="5">
                  <c:v>CSR</c:v>
                </c:pt>
                <c:pt idx="6">
                  <c:v>IBC</c:v>
                </c:pt>
                <c:pt idx="7">
                  <c:v>Autres synergiies (bâches de camion ; cagettes de légumes ; jouets ; glassines ; traceur ; harnais et longes ; matières plastiques)</c:v>
                </c:pt>
              </c:strCache>
            </c:strRef>
          </c:cat>
          <c:val>
            <c:numRef>
              <c:f>'SYNTHESE BILAN_numérique'!$B$44:$B$51</c:f>
              <c:numCache>
                <c:formatCode>#,##0</c:formatCode>
                <c:ptCount val="8"/>
                <c:pt idx="0" formatCode="General">
                  <c:v>1133</c:v>
                </c:pt>
                <c:pt idx="1">
                  <c:v>1976</c:v>
                </c:pt>
                <c:pt idx="2">
                  <c:v>673</c:v>
                </c:pt>
                <c:pt idx="3">
                  <c:v>9.81</c:v>
                </c:pt>
                <c:pt idx="4" formatCode="0.00">
                  <c:v>1.06</c:v>
                </c:pt>
                <c:pt idx="5" formatCode="0.00">
                  <c:v>7.84</c:v>
                </c:pt>
                <c:pt idx="6" formatCode="0.00">
                  <c:v>3.3</c:v>
                </c:pt>
                <c:pt idx="7" formatCode="General">
                  <c:v>1.1500000000000001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82-B84F-A2E1-F8155BEC2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2443-C10F-4D72-B07C-07917FD44634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20C6C-516F-4481-9922-57A2E4B59C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70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20C6C-516F-4481-9922-57A2E4B59CD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489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5D7A8-B9EB-BA34-BD48-588E787AB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7B56AB0-ABAD-0A9C-1263-65B7EEBE72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4B90BB9-ED0B-43B7-5D74-C97DD8F4A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9A380E-25BE-81FA-D9E6-E5703BEDC5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53D896-D909-1B4E-A606-06E18827982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644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788EF-CF2A-8B71-8BE0-A60189FC0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7EE1085-8BCC-9564-46C5-6F108C5B5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B5F6C4C-9412-62F3-A621-C5B73E914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BFBBD1-F5F3-3EDB-C0CA-C642CC610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53D896-D909-1B4E-A606-06E18827982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513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414F0-F12C-A1F1-677D-FF22218FB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61D1632-B0D8-CB82-FD9F-814AF6038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CE70C11-2881-90E5-670A-DCD67026A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6A99B0-ABDC-38C8-0280-6FD2F736A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53D896-D909-1B4E-A606-06E18827982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848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A1EFF-930E-809D-AE01-B61D5EECA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2D1E0F9-3A7F-9CC3-10C2-365F2BA53B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7517454-C3DB-460D-6F70-99BD0C3B3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EE4215-FE48-08A1-FE00-70D2D6A36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53D896-D909-1B4E-A606-06E18827982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594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AC4F0-04D0-BCC4-E1BA-C9BD3D0B3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363DB49-2FC2-52EB-8D41-CFDB2EC30A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B74EF5F-A23F-F4B0-9941-EECBA510B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44CCEE-92D3-1649-948A-5D0B3F635F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53D896-D909-1B4E-A606-06E18827982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216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3382F-12BD-78E4-517D-B7E5AC49E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46F962D-3147-D6C9-6DBF-809C22DDF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CB45E82-9071-5A59-5B0C-32AA76ADE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C469AF-9EA4-F55A-B14D-AB066300A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53D896-D909-1B4E-A606-06E18827982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580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7542F-222F-5A3B-363D-2CD5C8125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563F3F5-78D1-8AA9-A677-0DF41D959D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C4C5F74-D7FD-CD39-FAB2-2770AFC67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772E09-2136-5B39-3E60-0F537E2D8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53D896-D909-1B4E-A606-06E18827982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231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FR" sz="7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20C6C-516F-4481-9922-57A2E4B59CD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49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20C6C-516F-4481-9922-57A2E4B59CD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97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20C6C-516F-4481-9922-57A2E4B59CD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185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20C6C-516F-4481-9922-57A2E4B59CD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377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20C6C-516F-4481-9922-57A2E4B59CD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319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20C6C-516F-4481-9922-57A2E4B59CD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782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20C6C-516F-4481-9922-57A2E4B59CD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344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53D896-D909-1B4E-A606-06E18827982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67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7570-65F8-43C8-8D36-A85104868B53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9AEF-C607-4ECF-86F1-B82CE89E3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32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7570-65F8-43C8-8D36-A85104868B53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9AEF-C607-4ECF-86F1-B82CE89E3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84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7570-65F8-43C8-8D36-A85104868B53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9AEF-C607-4ECF-86F1-B82CE89E3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092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05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3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00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27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4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59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83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6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7570-65F8-43C8-8D36-A85104868B53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9AEF-C607-4ECF-86F1-B82CE89E3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589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16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11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57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08913" y="1693168"/>
            <a:ext cx="8043620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ctr" defTabSz="655863" rtl="0" eaLnBrk="1" latinLnBrk="0" hangingPunct="1">
              <a:spcBef>
                <a:spcPct val="0"/>
              </a:spcBef>
              <a:buNone/>
              <a:defRPr sz="54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3694B38-1E68-724C-BB17-F1D460780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41535"/>
            <a:ext cx="3808914" cy="641646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A9160CB-8F63-BF44-B19C-E55E6B34D10E}"/>
              </a:ext>
            </a:extLst>
          </p:cNvPr>
          <p:cNvSpPr/>
          <p:nvPr userDrawn="1"/>
        </p:nvSpPr>
        <p:spPr>
          <a:xfrm>
            <a:off x="11401189" y="6237726"/>
            <a:ext cx="451344" cy="457861"/>
          </a:xfrm>
          <a:prstGeom prst="ellipse">
            <a:avLst/>
          </a:prstGeom>
          <a:solidFill>
            <a:srgbClr val="46CA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 b="1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27141BA-7F2B-C940-BA10-CA725CCB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6241" y="6257711"/>
            <a:ext cx="661240" cy="430256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defPPr>
              <a:defRPr lang="fr-FR"/>
            </a:defPPr>
            <a:lvl1pPr marL="0" algn="ctr" defTabSz="521437" rtl="0" eaLnBrk="1" latinLnBrk="0" hangingPunct="1">
              <a:defRPr sz="1600" b="1" i="0" kern="1200">
                <a:solidFill>
                  <a:schemeClr val="bg1"/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06BBE-DC3D-44FA-89CD-F92E20C7421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Image 3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5B5CE823-A7B0-8911-8FE4-D13DCA0B60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840" y="3904357"/>
            <a:ext cx="4513943" cy="19774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AFB986-0B52-9B67-E5C5-2058C0B86501}"/>
              </a:ext>
            </a:extLst>
          </p:cNvPr>
          <p:cNvSpPr/>
          <p:nvPr userDrawn="1"/>
        </p:nvSpPr>
        <p:spPr>
          <a:xfrm>
            <a:off x="0" y="1351"/>
            <a:ext cx="12192001" cy="337364"/>
          </a:xfrm>
          <a:prstGeom prst="rect">
            <a:avLst/>
          </a:prstGeom>
          <a:solidFill>
            <a:srgbClr val="45CA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818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77153" y="1764667"/>
            <a:ext cx="8756542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491897" indent="-491897" algn="l" defTabSz="655863" rtl="0" eaLnBrk="1" latinLnBrk="0" hangingPunct="1">
              <a:spcBef>
                <a:spcPct val="20000"/>
              </a:spcBef>
              <a:buFont typeface="Arial"/>
              <a:buChar char="•"/>
              <a:defRPr sz="4528" kern="1200">
                <a:solidFill>
                  <a:schemeClr val="tx1"/>
                </a:solidFill>
                <a:latin typeface="Avenir Next"/>
                <a:ea typeface="+mn-ea"/>
                <a:cs typeface="+mn-cs"/>
              </a:defRPr>
            </a:lvl1pPr>
            <a:lvl2pPr marL="1065777" indent="-409915" algn="l" defTabSz="655863" rtl="0" eaLnBrk="1" latinLnBrk="0" hangingPunct="1">
              <a:spcBef>
                <a:spcPct val="20000"/>
              </a:spcBef>
              <a:buFont typeface="Arial"/>
              <a:buChar char="–"/>
              <a:defRPr sz="4025" kern="1200">
                <a:solidFill>
                  <a:schemeClr val="tx1"/>
                </a:solidFill>
                <a:latin typeface="Avenir Next"/>
                <a:ea typeface="+mn-ea"/>
                <a:cs typeface="+mn-cs"/>
              </a:defRPr>
            </a:lvl2pPr>
            <a:lvl3pPr marL="1639658" indent="-327931" algn="l" defTabSz="655863" rtl="0" eaLnBrk="1" latinLnBrk="0" hangingPunct="1">
              <a:spcBef>
                <a:spcPct val="20000"/>
              </a:spcBef>
              <a:buFont typeface="Arial"/>
              <a:buChar char="•"/>
              <a:defRPr sz="3396" kern="1200">
                <a:solidFill>
                  <a:schemeClr val="tx1"/>
                </a:solidFill>
                <a:latin typeface="Avenir Next"/>
                <a:ea typeface="+mn-ea"/>
                <a:cs typeface="+mn-cs"/>
              </a:defRPr>
            </a:lvl3pPr>
            <a:lvl4pPr marL="2295520" indent="-327931" algn="l" defTabSz="655863" rtl="0" eaLnBrk="1" latinLnBrk="0" hangingPunct="1">
              <a:spcBef>
                <a:spcPct val="20000"/>
              </a:spcBef>
              <a:buFont typeface="Arial"/>
              <a:buChar char="–"/>
              <a:defRPr sz="2893" kern="1200">
                <a:solidFill>
                  <a:schemeClr val="tx1"/>
                </a:solidFill>
                <a:latin typeface="Avenir Next"/>
                <a:ea typeface="+mn-ea"/>
                <a:cs typeface="+mn-cs"/>
              </a:defRPr>
            </a:lvl4pPr>
            <a:lvl5pPr marL="2951384" indent="-327931" algn="l" defTabSz="655863" rtl="0" eaLnBrk="1" latinLnBrk="0" hangingPunct="1">
              <a:spcBef>
                <a:spcPct val="20000"/>
              </a:spcBef>
              <a:buFont typeface="Arial"/>
              <a:buChar char="»"/>
              <a:defRPr sz="2893" kern="1200">
                <a:solidFill>
                  <a:schemeClr val="tx1"/>
                </a:solidFill>
                <a:latin typeface="Avenir Next"/>
                <a:ea typeface="+mn-ea"/>
                <a:cs typeface="+mn-cs"/>
              </a:defRPr>
            </a:lvl5pPr>
            <a:lvl6pPr marL="3607246" indent="-327931" algn="l" defTabSz="655863" rtl="0" eaLnBrk="1" latinLnBrk="0" hangingPunct="1">
              <a:spcBef>
                <a:spcPct val="20000"/>
              </a:spcBef>
              <a:buFont typeface="Arial"/>
              <a:buChar char="•"/>
              <a:defRPr sz="28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3109" indent="-327931" algn="l" defTabSz="655863" rtl="0" eaLnBrk="1" latinLnBrk="0" hangingPunct="1">
              <a:spcBef>
                <a:spcPct val="20000"/>
              </a:spcBef>
              <a:buFont typeface="Arial"/>
              <a:buChar char="•"/>
              <a:defRPr sz="28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18973" indent="-327931" algn="l" defTabSz="655863" rtl="0" eaLnBrk="1" latinLnBrk="0" hangingPunct="1">
              <a:spcBef>
                <a:spcPct val="20000"/>
              </a:spcBef>
              <a:buFont typeface="Arial"/>
              <a:buChar char="•"/>
              <a:defRPr sz="28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74835" indent="-327931" algn="l" defTabSz="655863" rtl="0" eaLnBrk="1" latinLnBrk="0" hangingPunct="1">
              <a:spcBef>
                <a:spcPct val="20000"/>
              </a:spcBef>
              <a:buFont typeface="Arial"/>
              <a:buChar char="•"/>
              <a:defRPr sz="28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3694B38-1E68-724C-BB17-F1D460780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8434"/>
            <a:ext cx="5249333" cy="5997903"/>
          </a:xfrm>
          <a:prstGeom prst="rect">
            <a:avLst/>
          </a:prstGeom>
        </p:spPr>
      </p:pic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80698764-8FBE-E743-9AFF-5A776507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227" y="6340574"/>
            <a:ext cx="3137059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defPPr>
              <a:defRPr lang="fr-FR"/>
            </a:defPPr>
            <a:lvl1pPr marL="0" algn="l" defTabSz="521437" rtl="0" eaLnBrk="1" latinLnBrk="0" hangingPunct="1">
              <a:defRPr sz="17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3CE48ED3-BEFB-8641-95DF-2D2B68E9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9286" y="6340574"/>
            <a:ext cx="4257437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defPPr>
              <a:defRPr lang="fr-FR"/>
            </a:defPPr>
            <a:lvl1pPr marL="0" algn="ctr" defTabSz="521437" rtl="0" eaLnBrk="1" latinLnBrk="0" hangingPunct="1">
              <a:defRPr sz="17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31773BB6-0187-A742-96B7-565069396D8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177045" y="318333"/>
            <a:ext cx="8756650" cy="1225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</a:defRPr>
            </a:lvl1pPr>
            <a:lvl2pPr>
              <a:defRPr sz="48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</a:defRPr>
            </a:lvl2pPr>
            <a:lvl3pPr>
              <a:defRPr sz="48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</a:defRPr>
            </a:lvl3pPr>
            <a:lvl4pPr>
              <a:defRPr sz="48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</a:defRPr>
            </a:lvl4pPr>
            <a:lvl5pPr>
              <a:defRPr sz="48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6" name="Image 5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C476A89A-2530-4E21-EA2C-9C7658035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014" y="5868363"/>
            <a:ext cx="1946448" cy="852707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EF8DD9CB-5749-DC07-6380-2C9B2E8C5703}"/>
              </a:ext>
            </a:extLst>
          </p:cNvPr>
          <p:cNvSpPr/>
          <p:nvPr userDrawn="1"/>
        </p:nvSpPr>
        <p:spPr>
          <a:xfrm>
            <a:off x="11401189" y="6237726"/>
            <a:ext cx="451344" cy="457861"/>
          </a:xfrm>
          <a:prstGeom prst="ellipse">
            <a:avLst/>
          </a:prstGeom>
          <a:solidFill>
            <a:srgbClr val="46CA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 b="1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27F98D4F-BD70-610B-0D48-3695D7A18D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96241" y="6257711"/>
            <a:ext cx="661240" cy="430256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defPPr>
              <a:defRPr lang="fr-FR"/>
            </a:defPPr>
            <a:lvl1pPr marL="0" algn="ctr" defTabSz="521437" rtl="0" eaLnBrk="1" latinLnBrk="0" hangingPunct="1">
              <a:defRPr sz="1600" b="1" i="0" kern="1200">
                <a:solidFill>
                  <a:schemeClr val="bg1"/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06BBE-DC3D-44FA-89CD-F92E20C742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339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2227" y="1866208"/>
            <a:ext cx="11209000" cy="424101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491897" indent="-491897" algn="l" defTabSz="655863" rtl="0" eaLnBrk="1" latinLnBrk="0" hangingPunct="1">
              <a:spcBef>
                <a:spcPct val="20000"/>
              </a:spcBef>
              <a:buFont typeface="Arial"/>
              <a:buChar char="•"/>
              <a:defRPr sz="4528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1065777" indent="-409915" algn="l" defTabSz="655863" rtl="0" eaLnBrk="1" latinLnBrk="0" hangingPunct="1">
              <a:spcBef>
                <a:spcPct val="20000"/>
              </a:spcBef>
              <a:buFont typeface="Arial"/>
              <a:buChar char="–"/>
              <a:defRPr sz="4025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639658" indent="-327931" algn="l" defTabSz="655863" rtl="0" eaLnBrk="1" latinLnBrk="0" hangingPunct="1">
              <a:spcBef>
                <a:spcPct val="20000"/>
              </a:spcBef>
              <a:buFont typeface="Arial"/>
              <a:buChar char="•"/>
              <a:defRPr sz="3396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2295520" indent="-327931" algn="l" defTabSz="655863" rtl="0" eaLnBrk="1" latinLnBrk="0" hangingPunct="1">
              <a:spcBef>
                <a:spcPct val="20000"/>
              </a:spcBef>
              <a:buFont typeface="Arial"/>
              <a:buChar char="–"/>
              <a:defRPr sz="2893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951384" indent="-327931" algn="l" defTabSz="655863" rtl="0" eaLnBrk="1" latinLnBrk="0" hangingPunct="1">
              <a:spcBef>
                <a:spcPct val="20000"/>
              </a:spcBef>
              <a:buFont typeface="Arial"/>
              <a:buChar char="»"/>
              <a:defRPr sz="2893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3607246" indent="-327931" algn="l" defTabSz="655863" rtl="0" eaLnBrk="1" latinLnBrk="0" hangingPunct="1">
              <a:spcBef>
                <a:spcPct val="20000"/>
              </a:spcBef>
              <a:buFont typeface="Arial"/>
              <a:buChar char="•"/>
              <a:defRPr sz="28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3109" indent="-327931" algn="l" defTabSz="655863" rtl="0" eaLnBrk="1" latinLnBrk="0" hangingPunct="1">
              <a:spcBef>
                <a:spcPct val="20000"/>
              </a:spcBef>
              <a:buFont typeface="Arial"/>
              <a:buChar char="•"/>
              <a:defRPr sz="28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18973" indent="-327931" algn="l" defTabSz="655863" rtl="0" eaLnBrk="1" latinLnBrk="0" hangingPunct="1">
              <a:spcBef>
                <a:spcPct val="20000"/>
              </a:spcBef>
              <a:buFont typeface="Arial"/>
              <a:buChar char="•"/>
              <a:defRPr sz="28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74835" indent="-327931" algn="l" defTabSz="655863" rtl="0" eaLnBrk="1" latinLnBrk="0" hangingPunct="1">
              <a:spcBef>
                <a:spcPct val="20000"/>
              </a:spcBef>
              <a:buFont typeface="Arial"/>
              <a:buChar char="•"/>
              <a:defRPr sz="28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2227" y="6340574"/>
            <a:ext cx="3137059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defPPr>
              <a:defRPr lang="fr-FR"/>
            </a:defPPr>
            <a:lvl1pPr marL="0" algn="l" defTabSz="521437" rtl="0" eaLnBrk="1" latinLnBrk="0" hangingPunct="1">
              <a:defRPr sz="17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09286" y="6340574"/>
            <a:ext cx="4257437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defPPr>
              <a:defRPr lang="fr-FR"/>
            </a:defPPr>
            <a:lvl1pPr marL="0" algn="ctr" defTabSz="521437" rtl="0" eaLnBrk="1" latinLnBrk="0" hangingPunct="1">
              <a:defRPr sz="17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45E2535-3952-564F-917F-0C0F9CED2B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2844801" cy="2465762"/>
          </a:xfrm>
          <a:prstGeom prst="rect">
            <a:avLst/>
          </a:prstGeom>
        </p:spPr>
      </p:pic>
      <p:sp>
        <p:nvSpPr>
          <p:cNvPr id="12" name="Espace réservé du contenu 14">
            <a:extLst>
              <a:ext uri="{FF2B5EF4-FFF2-40B4-BE49-F238E27FC236}">
                <a16:creationId xmlns:a16="http://schemas.microsoft.com/office/drawing/2014/main" id="{C6DA1934-B32A-4947-B397-C534EA75FD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4028" y="318333"/>
            <a:ext cx="10184967" cy="1225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</a:defRPr>
            </a:lvl1pPr>
            <a:lvl2pPr>
              <a:defRPr sz="48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</a:defRPr>
            </a:lvl2pPr>
            <a:lvl3pPr>
              <a:defRPr sz="48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</a:defRPr>
            </a:lvl3pPr>
            <a:lvl4pPr>
              <a:defRPr sz="48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</a:defRPr>
            </a:lvl4pPr>
            <a:lvl5pPr>
              <a:defRPr sz="48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F01CFC3A-8743-2726-E2AB-7E200D2B22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014" y="5868363"/>
            <a:ext cx="1946448" cy="852707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3F6E76E2-45FC-21E7-348C-E805E2727490}"/>
              </a:ext>
            </a:extLst>
          </p:cNvPr>
          <p:cNvSpPr/>
          <p:nvPr userDrawn="1"/>
        </p:nvSpPr>
        <p:spPr>
          <a:xfrm>
            <a:off x="11401189" y="6237726"/>
            <a:ext cx="451344" cy="457861"/>
          </a:xfrm>
          <a:prstGeom prst="ellipse">
            <a:avLst/>
          </a:prstGeom>
          <a:solidFill>
            <a:srgbClr val="46CA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 b="1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0932FDB6-36C1-3340-B19E-A9F33D65F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6241" y="6257711"/>
            <a:ext cx="661240" cy="430256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defPPr>
              <a:defRPr lang="fr-FR"/>
            </a:defPPr>
            <a:lvl1pPr marL="0" algn="ctr" defTabSz="521437" rtl="0" eaLnBrk="1" latinLnBrk="0" hangingPunct="1">
              <a:defRPr sz="1600" b="1" i="0" kern="1200">
                <a:solidFill>
                  <a:schemeClr val="bg1"/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06BBE-DC3D-44FA-89CD-F92E20C7421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3">
            <a:extLst>
              <a:ext uri="{FF2B5EF4-FFF2-40B4-BE49-F238E27FC236}">
                <a16:creationId xmlns:a16="http://schemas.microsoft.com/office/drawing/2014/main" id="{B1AF60C1-0636-A01F-3501-3FC5F591FC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227261" y="1082709"/>
            <a:ext cx="10183813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rgbClr val="3B768E"/>
                </a:solidFill>
                <a:latin typeface="Avenir Next" panose="020B0503020202020204" pitchFamily="34" charset="0"/>
              </a:defRPr>
            </a:lvl1pPr>
            <a:lvl2pPr>
              <a:defRPr sz="3200" b="0" i="0">
                <a:solidFill>
                  <a:srgbClr val="3B768E"/>
                </a:solidFill>
                <a:latin typeface="Avenir Next" panose="020B0503020202020204" pitchFamily="34" charset="0"/>
              </a:defRPr>
            </a:lvl2pPr>
            <a:lvl3pPr>
              <a:defRPr sz="2800" b="0" i="0">
                <a:solidFill>
                  <a:srgbClr val="3B768E"/>
                </a:solidFill>
                <a:latin typeface="Avenir Next" panose="020B0503020202020204" pitchFamily="34" charset="0"/>
              </a:defRPr>
            </a:lvl3pPr>
            <a:lvl4pPr>
              <a:defRPr sz="2400" b="0" i="0">
                <a:solidFill>
                  <a:srgbClr val="3B768E"/>
                </a:solidFill>
                <a:latin typeface="Avenir Next" panose="020B0503020202020204" pitchFamily="34" charset="0"/>
              </a:defRPr>
            </a:lvl4pPr>
            <a:lvl5pPr>
              <a:defRPr sz="2400" b="0" i="0">
                <a:solidFill>
                  <a:srgbClr val="3B768E"/>
                </a:solidFill>
                <a:latin typeface="Avenir Next" panose="020B0503020202020204" pitchFamily="34" charset="0"/>
              </a:defRPr>
            </a:lvl5pPr>
          </a:lstStyle>
          <a:p>
            <a:pPr lvl="0"/>
            <a:r>
              <a:rPr lang="fr-FR"/>
              <a:t>	Cliquez pour modifier les styles du texte du</a:t>
            </a:r>
          </a:p>
        </p:txBody>
      </p:sp>
    </p:spTree>
    <p:extLst>
      <p:ext uri="{BB962C8B-B14F-4D97-AF65-F5344CB8AC3E}">
        <p14:creationId xmlns:p14="http://schemas.microsoft.com/office/powerpoint/2010/main" val="418295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LES_fond_ppt_int_titre.jpg">
            <a:extLst>
              <a:ext uri="{FF2B5EF4-FFF2-40B4-BE49-F238E27FC236}">
                <a16:creationId xmlns:a16="http://schemas.microsoft.com/office/drawing/2014/main" id="{BA7B22A9-4DE5-384C-9013-0C2FB980D7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7378576" cy="686669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A33CC63-4173-E24E-AE69-3CC4081EFC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476" y="403343"/>
            <a:ext cx="1248373" cy="991891"/>
          </a:xfrm>
          <a:prstGeom prst="rect">
            <a:avLst/>
          </a:prstGeom>
        </p:spPr>
      </p:pic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D972B598-7428-6B4F-AD37-8D449ABB8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227" y="1866208"/>
            <a:ext cx="11261468" cy="424101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491897" indent="-491897" algn="l" defTabSz="655863" rtl="0" eaLnBrk="1" latinLnBrk="0" hangingPunct="1">
              <a:spcBef>
                <a:spcPct val="20000"/>
              </a:spcBef>
              <a:buFont typeface="Arial"/>
              <a:buChar char="•"/>
              <a:defRPr sz="4528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1065777" indent="-409915" algn="l" defTabSz="655863" rtl="0" eaLnBrk="1" latinLnBrk="0" hangingPunct="1">
              <a:spcBef>
                <a:spcPct val="20000"/>
              </a:spcBef>
              <a:buFont typeface="Arial"/>
              <a:buChar char="–"/>
              <a:defRPr sz="4025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639658" indent="-327931" algn="l" defTabSz="655863" rtl="0" eaLnBrk="1" latinLnBrk="0" hangingPunct="1">
              <a:spcBef>
                <a:spcPct val="20000"/>
              </a:spcBef>
              <a:buFont typeface="Arial"/>
              <a:buChar char="•"/>
              <a:defRPr sz="3396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2295520" indent="-327931" algn="l" defTabSz="655863" rtl="0" eaLnBrk="1" latinLnBrk="0" hangingPunct="1">
              <a:spcBef>
                <a:spcPct val="20000"/>
              </a:spcBef>
              <a:buFont typeface="Arial"/>
              <a:buChar char="–"/>
              <a:defRPr sz="2893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951384" indent="-327931" algn="l" defTabSz="655863" rtl="0" eaLnBrk="1" latinLnBrk="0" hangingPunct="1">
              <a:spcBef>
                <a:spcPct val="20000"/>
              </a:spcBef>
              <a:buFont typeface="Arial"/>
              <a:buChar char="»"/>
              <a:defRPr sz="2893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3607246" indent="-327931" algn="l" defTabSz="655863" rtl="0" eaLnBrk="1" latinLnBrk="0" hangingPunct="1">
              <a:spcBef>
                <a:spcPct val="20000"/>
              </a:spcBef>
              <a:buFont typeface="Arial"/>
              <a:buChar char="•"/>
              <a:defRPr sz="28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3109" indent="-327931" algn="l" defTabSz="655863" rtl="0" eaLnBrk="1" latinLnBrk="0" hangingPunct="1">
              <a:spcBef>
                <a:spcPct val="20000"/>
              </a:spcBef>
              <a:buFont typeface="Arial"/>
              <a:buChar char="•"/>
              <a:defRPr sz="28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18973" indent="-327931" algn="l" defTabSz="655863" rtl="0" eaLnBrk="1" latinLnBrk="0" hangingPunct="1">
              <a:spcBef>
                <a:spcPct val="20000"/>
              </a:spcBef>
              <a:buFont typeface="Arial"/>
              <a:buChar char="•"/>
              <a:defRPr sz="28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74835" indent="-327931" algn="l" defTabSz="655863" rtl="0" eaLnBrk="1" latinLnBrk="0" hangingPunct="1">
              <a:spcBef>
                <a:spcPct val="20000"/>
              </a:spcBef>
              <a:buFont typeface="Arial"/>
              <a:buChar char="•"/>
              <a:defRPr sz="28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5C4EA689-EC69-CE48-BE4F-5C3D4C46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227" y="6340574"/>
            <a:ext cx="3137059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defPPr>
              <a:defRPr lang="fr-FR"/>
            </a:defPPr>
            <a:lvl1pPr marL="0" algn="l" defTabSz="521437" rtl="0" eaLnBrk="1" latinLnBrk="0" hangingPunct="1">
              <a:defRPr sz="17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039F07FC-B0B6-914A-810C-727DD912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9286" y="6340574"/>
            <a:ext cx="4257437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defPPr>
              <a:defRPr lang="fr-FR"/>
            </a:defPPr>
            <a:lvl1pPr marL="0" algn="ctr" defTabSz="521437" rtl="0" eaLnBrk="1" latinLnBrk="0" hangingPunct="1">
              <a:defRPr sz="17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1" name="Espace réservé du contenu 14">
            <a:extLst>
              <a:ext uri="{FF2B5EF4-FFF2-40B4-BE49-F238E27FC236}">
                <a16:creationId xmlns:a16="http://schemas.microsoft.com/office/drawing/2014/main" id="{7D22809D-7AB3-0A4A-BAAC-31E9F083B5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32854" y="318333"/>
            <a:ext cx="10600841" cy="1225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</a:defRPr>
            </a:lvl1pPr>
            <a:lvl2pPr>
              <a:defRPr sz="48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</a:defRPr>
            </a:lvl2pPr>
            <a:lvl3pPr>
              <a:defRPr sz="48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</a:defRPr>
            </a:lvl3pPr>
            <a:lvl4pPr>
              <a:defRPr sz="48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</a:defRPr>
            </a:lvl4pPr>
            <a:lvl5pPr>
              <a:defRPr sz="48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contenu 13">
            <a:extLst>
              <a:ext uri="{FF2B5EF4-FFF2-40B4-BE49-F238E27FC236}">
                <a16:creationId xmlns:a16="http://schemas.microsoft.com/office/drawing/2014/main" id="{4D44F84C-F63C-C947-95DC-6C4C6C6A73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15473" y="1048697"/>
            <a:ext cx="10183813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rgbClr val="3B768E"/>
                </a:solidFill>
                <a:latin typeface="Avenir Next" panose="020B0503020202020204" pitchFamily="34" charset="0"/>
              </a:defRPr>
            </a:lvl1pPr>
            <a:lvl2pPr>
              <a:defRPr sz="3200" b="0" i="0">
                <a:solidFill>
                  <a:srgbClr val="3B768E"/>
                </a:solidFill>
                <a:latin typeface="Avenir Next" panose="020B0503020202020204" pitchFamily="34" charset="0"/>
              </a:defRPr>
            </a:lvl2pPr>
            <a:lvl3pPr>
              <a:defRPr sz="2800" b="0" i="0">
                <a:solidFill>
                  <a:srgbClr val="3B768E"/>
                </a:solidFill>
                <a:latin typeface="Avenir Next" panose="020B0503020202020204" pitchFamily="34" charset="0"/>
              </a:defRPr>
            </a:lvl3pPr>
            <a:lvl4pPr>
              <a:defRPr sz="2400" b="0" i="0">
                <a:solidFill>
                  <a:srgbClr val="3B768E"/>
                </a:solidFill>
                <a:latin typeface="Avenir Next" panose="020B0503020202020204" pitchFamily="34" charset="0"/>
              </a:defRPr>
            </a:lvl4pPr>
            <a:lvl5pPr>
              <a:defRPr sz="2400" b="0" i="0">
                <a:solidFill>
                  <a:srgbClr val="3B768E"/>
                </a:solidFill>
                <a:latin typeface="Avenir Next" panose="020B0503020202020204" pitchFamily="34" charset="0"/>
              </a:defRPr>
            </a:lvl5pPr>
          </a:lstStyle>
          <a:p>
            <a:pPr lvl="0"/>
            <a:r>
              <a:rPr lang="fr-FR"/>
              <a:t>	Cliquez pour modifier les styles du texte du</a:t>
            </a:r>
          </a:p>
        </p:txBody>
      </p:sp>
      <p:pic>
        <p:nvPicPr>
          <p:cNvPr id="4" name="Image 3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68EBAC58-0651-54F8-3F66-4E5DDF0BD7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014" y="5868363"/>
            <a:ext cx="1946448" cy="852707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F65F8D11-3949-2621-98AB-9BD2309CD0D9}"/>
              </a:ext>
            </a:extLst>
          </p:cNvPr>
          <p:cNvSpPr/>
          <p:nvPr userDrawn="1"/>
        </p:nvSpPr>
        <p:spPr>
          <a:xfrm>
            <a:off x="11401189" y="6237726"/>
            <a:ext cx="451344" cy="457861"/>
          </a:xfrm>
          <a:prstGeom prst="ellipse">
            <a:avLst/>
          </a:prstGeom>
          <a:solidFill>
            <a:srgbClr val="46CA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2" b="1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ADA3E4-4913-416D-4A93-5E8C638A5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6241" y="6257711"/>
            <a:ext cx="661240" cy="430256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defPPr>
              <a:defRPr lang="fr-FR"/>
            </a:defPPr>
            <a:lvl1pPr marL="0" algn="ctr" defTabSz="521437" rtl="0" eaLnBrk="1" latinLnBrk="0" hangingPunct="1">
              <a:defRPr sz="1600" b="1" i="0" kern="1200">
                <a:solidFill>
                  <a:schemeClr val="bg1"/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06BBE-DC3D-44FA-89CD-F92E20C742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11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7570-65F8-43C8-8D36-A85104868B53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9AEF-C607-4ECF-86F1-B82CE89E3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32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7570-65F8-43C8-8D36-A85104868B53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9AEF-C607-4ECF-86F1-B82CE89E3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61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7570-65F8-43C8-8D36-A85104868B53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9AEF-C607-4ECF-86F1-B82CE89E3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04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7570-65F8-43C8-8D36-A85104868B53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9AEF-C607-4ECF-86F1-B82CE89E3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18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7570-65F8-43C8-8D36-A85104868B53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9AEF-C607-4ECF-86F1-B82CE89E3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06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7570-65F8-43C8-8D36-A85104868B53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9AEF-C607-4ECF-86F1-B82CE89E3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68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7570-65F8-43C8-8D36-A85104868B53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9AEF-C607-4ECF-86F1-B82CE89E3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96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7570-65F8-43C8-8D36-A85104868B53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79AEF-C607-4ECF-86F1-B82CE89E3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69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1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02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38.svg"/><Relationship Id="rId3" Type="http://schemas.openxmlformats.org/officeDocument/2006/relationships/image" Target="../media/image46.png"/><Relationship Id="rId7" Type="http://schemas.openxmlformats.org/officeDocument/2006/relationships/image" Target="../media/image32.sv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8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34.svg"/><Relationship Id="rId1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5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strasbourg.eu/start-rse" TargetMode="External"/><Relationship Id="rId11" Type="http://schemas.openxmlformats.org/officeDocument/2006/relationships/image" Target="../media/image31.png"/><Relationship Id="rId5" Type="http://schemas.openxmlformats.org/officeDocument/2006/relationships/image" Target="NULL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60414" y="4960319"/>
            <a:ext cx="6531585" cy="1897681"/>
          </a:xfrm>
          <a:prstGeom prst="rect">
            <a:avLst/>
          </a:prstGeom>
          <a:solidFill>
            <a:srgbClr val="309044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508757" y="3554284"/>
            <a:ext cx="5271557" cy="554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Accélérons la transition de notre économie !</a:t>
            </a:r>
            <a:endParaRPr lang="fr-FR" sz="11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527024" y="4365745"/>
            <a:ext cx="4188749" cy="518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Événement en ligne</a:t>
            </a:r>
            <a:endParaRPr lang="fr-FR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60417" y="0"/>
            <a:ext cx="6531583" cy="2275800"/>
          </a:xfrm>
          <a:prstGeom prst="rect">
            <a:avLst/>
          </a:prstGeom>
          <a:solidFill>
            <a:srgbClr val="F0CD4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48" y="1183653"/>
            <a:ext cx="3825248" cy="75895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660416" y="2276326"/>
            <a:ext cx="6531583" cy="2683993"/>
          </a:xfrm>
          <a:prstGeom prst="rect">
            <a:avLst/>
          </a:prstGeom>
          <a:solidFill>
            <a:srgbClr val="97BF0B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2" y="1942607"/>
            <a:ext cx="4315996" cy="2654609"/>
          </a:xfrm>
          <a:prstGeom prst="rect">
            <a:avLst/>
          </a:prstGeom>
        </p:spPr>
      </p:pic>
      <p:sp>
        <p:nvSpPr>
          <p:cNvPr id="16" name="Sous-titre 2"/>
          <p:cNvSpPr txBox="1">
            <a:spLocks/>
          </p:cNvSpPr>
          <p:nvPr/>
        </p:nvSpPr>
        <p:spPr>
          <a:xfrm>
            <a:off x="5898358" y="3841170"/>
            <a:ext cx="6175596" cy="2317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strasbourg.eu/</a:t>
            </a:r>
            <a:r>
              <a:rPr lang="fr-FR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entreprises</a:t>
            </a:r>
          </a:p>
          <a:p>
            <a:pPr algn="l"/>
            <a:r>
              <a:rPr 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strasbourg.eu/</a:t>
            </a:r>
            <a:r>
              <a:rPr lang="fr-F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pacteecodurable</a:t>
            </a:r>
            <a:endParaRPr lang="fr-FR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fr-FR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https://www.linkedin.com/company/strasbourg-eurometropole/videos/</a:t>
            </a:r>
          </a:p>
          <a:p>
            <a:pPr algn="l"/>
            <a:endParaRPr lang="fr-F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00409" y="2770280"/>
            <a:ext cx="6663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Présentation</a:t>
            </a:r>
            <a:endParaRPr lang="fr-FR" sz="2800" b="1" dirty="0" smtClean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966" y="5804782"/>
            <a:ext cx="4268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000" b="1" dirty="0" smtClean="0">
                <a:solidFill>
                  <a:srgbClr val="309044"/>
                </a:solidFill>
                <a:latin typeface="Century Gothic" panose="020B0502020202020204" pitchFamily="34" charset="0"/>
              </a:rPr>
              <a:t>Direction du Développement Économique et de l’Attractivité</a:t>
            </a:r>
            <a:endParaRPr lang="fr-FR" sz="2000" dirty="0">
              <a:solidFill>
                <a:srgbClr val="30904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C1A098-4831-634D-AFC5-D68909C65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9674" y="2260108"/>
            <a:ext cx="8043620" cy="1260475"/>
          </a:xfrm>
        </p:spPr>
        <p:txBody>
          <a:bodyPr/>
          <a:lstStyle/>
          <a:p>
            <a:r>
              <a:rPr lang="fr-FR" sz="4400" noProof="0" dirty="0" smtClean="0"/>
              <a:t>L’écologie industrielle territoriale au Port de Strasbourg</a:t>
            </a:r>
            <a:endParaRPr lang="fr-FR" sz="4400" noProof="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6F94DD7-FFC8-94F5-2DE3-6B7A113C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06BBE-DC3D-44FA-89CD-F92E20C74213}" type="slidenum"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Demi Bold" panose="020B0503020202020204" pitchFamily="34" charset="0"/>
                <a:ea typeface="+mn-ea"/>
                <a:cs typeface="+mn-cs"/>
              </a:rPr>
              <a:pPr marL="0" marR="0" lvl="0" indent="0" algn="ct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Demi Bold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15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A2C22-43D3-4742-5A90-B4232903F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BE7F6763-1E06-9C9F-3C8A-42B60CED5D6E}"/>
              </a:ext>
            </a:extLst>
          </p:cNvPr>
          <p:cNvSpPr txBox="1">
            <a:spLocks/>
          </p:cNvSpPr>
          <p:nvPr/>
        </p:nvSpPr>
        <p:spPr>
          <a:xfrm>
            <a:off x="1748728" y="318333"/>
            <a:ext cx="10184967" cy="12255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 Demi Bold"/>
                <a:ea typeface="ＭＳ Ｐゴシック"/>
                <a:cs typeface="+mn-cs"/>
              </a:rPr>
              <a:t>Entreprises CLES en 2025 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 Next Demi Bold" panose="020B0503020202020204" pitchFamily="34" charset="0"/>
              <a:ea typeface="ＭＳ Ｐゴシック"/>
              <a:cs typeface="+mn-cs"/>
            </a:endParaRPr>
          </a:p>
        </p:txBody>
      </p:sp>
      <p:pic>
        <p:nvPicPr>
          <p:cNvPr id="21" name="Image 20" descr="Une image contenant carte, texte&#10;&#10;Le contenu généré par l’IA peut être incorrect.">
            <a:extLst>
              <a:ext uri="{FF2B5EF4-FFF2-40B4-BE49-F238E27FC236}">
                <a16:creationId xmlns:a16="http://schemas.microsoft.com/office/drawing/2014/main" id="{5331FB4E-A38B-84D1-DB6C-6E8B60806D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838" y="941294"/>
            <a:ext cx="2392500" cy="5894293"/>
          </a:xfrm>
          <a:prstGeom prst="rect">
            <a:avLst/>
          </a:prstGeom>
        </p:spPr>
      </p:pic>
      <p:pic>
        <p:nvPicPr>
          <p:cNvPr id="23" name="Image 22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96A7C9D7-193D-61F8-AE7B-A03633E2D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698" y="1714500"/>
            <a:ext cx="2789310" cy="5121089"/>
          </a:xfrm>
          <a:prstGeom prst="rect">
            <a:avLst/>
          </a:prstGeom>
        </p:spPr>
      </p:pic>
      <p:pic>
        <p:nvPicPr>
          <p:cNvPr id="24" name="Image 23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1E309262-A7D4-5A13-59A2-F57D48A82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6808" y="1714500"/>
            <a:ext cx="3493385" cy="487456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E679342-42EA-6F42-2E82-194FD466A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9245" y="6028204"/>
            <a:ext cx="2974041" cy="2140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608A85-FCAB-1D06-1C4B-9E0232D1C776}"/>
              </a:ext>
            </a:extLst>
          </p:cNvPr>
          <p:cNvSpPr/>
          <p:nvPr/>
        </p:nvSpPr>
        <p:spPr>
          <a:xfrm>
            <a:off x="9683206" y="5903004"/>
            <a:ext cx="2508794" cy="954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1C7B05A7-E5AD-4FA8-1F66-831DE9F3FC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7303" y="5962649"/>
            <a:ext cx="1151966" cy="345142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9D22F3-76EF-0B17-9124-83685509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06BBE-DC3D-44FA-89CD-F92E20C74213}" type="slidenum"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Demi Bold" panose="020B0503020202020204" pitchFamily="34" charset="0"/>
                <a:ea typeface="+mn-ea"/>
                <a:cs typeface="+mn-cs"/>
              </a:rPr>
              <a:pPr marL="0" marR="0" lvl="0" indent="0" algn="ct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Demi Bold" panose="020B0503020202020204" pitchFamily="34" charset="0"/>
              <a:ea typeface="+mn-ea"/>
              <a:cs typeface="+mn-cs"/>
            </a:endParaRPr>
          </a:p>
        </p:txBody>
      </p:sp>
      <p:pic>
        <p:nvPicPr>
          <p:cNvPr id="6" name="Image 5" descr="Une image contenant cercle&#10;&#10;Le contenu généré par l’IA peut être incorrect.">
            <a:extLst>
              <a:ext uri="{FF2B5EF4-FFF2-40B4-BE49-F238E27FC236}">
                <a16:creationId xmlns:a16="http://schemas.microsoft.com/office/drawing/2014/main" id="{4E395131-EC99-D29B-3953-034A6C4FA07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12" y="1823570"/>
            <a:ext cx="898646" cy="8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8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CDB2C-0462-0589-8DB7-1FF6F3C79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DE4E46AE-DAB8-C9FE-201C-BB6F24976484}"/>
              </a:ext>
            </a:extLst>
          </p:cNvPr>
          <p:cNvSpPr/>
          <p:nvPr/>
        </p:nvSpPr>
        <p:spPr>
          <a:xfrm>
            <a:off x="8928847" y="5827363"/>
            <a:ext cx="2367394" cy="1030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0891D5B1-05D9-5341-C52B-79EC462EB508}"/>
              </a:ext>
            </a:extLst>
          </p:cNvPr>
          <p:cNvSpPr txBox="1">
            <a:spLocks/>
          </p:cNvSpPr>
          <p:nvPr/>
        </p:nvSpPr>
        <p:spPr>
          <a:xfrm>
            <a:off x="1748728" y="318333"/>
            <a:ext cx="10184967" cy="12255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 Demi Bold" panose="020B0503020202020204" pitchFamily="34" charset="0"/>
                <a:ea typeface="ＭＳ Ｐゴシック" panose="020B0600070205080204" pitchFamily="34" charset="-128"/>
                <a:cs typeface="+mn-cs"/>
              </a:rPr>
              <a:t>La démarche CLES en 2024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1CAFB9-00AB-0DE0-E48A-6875168A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3073" y="6035781"/>
            <a:ext cx="4257437" cy="402652"/>
          </a:xfrm>
        </p:spPr>
        <p:txBody>
          <a:bodyPr/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76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9EAE80-6E20-065E-4274-EEF0F2C33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06BBE-DC3D-44FA-89CD-F92E20C74213}" type="slidenum"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Demi Bold" panose="020B0503020202020204" pitchFamily="34" charset="0"/>
                <a:ea typeface="+mn-ea"/>
                <a:cs typeface="+mn-cs"/>
              </a:rPr>
              <a:pPr marL="0" marR="0" lvl="0" indent="0" algn="ct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Demi Bold" panose="020B0503020202020204" pitchFamily="34" charset="0"/>
              <a:ea typeface="+mn-ea"/>
              <a:cs typeface="+mn-cs"/>
            </a:endParaRPr>
          </a:p>
        </p:txBody>
      </p:sp>
      <p:pic>
        <p:nvPicPr>
          <p:cNvPr id="2" name="Image 1" descr="Une image contenant cercle&#10;&#10;Le contenu généré par l’IA peut être incorrect.">
            <a:extLst>
              <a:ext uri="{FF2B5EF4-FFF2-40B4-BE49-F238E27FC236}">
                <a16:creationId xmlns:a16="http://schemas.microsoft.com/office/drawing/2014/main" id="{97DDC83E-459D-48AB-50D1-5A8220087A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503" y="1242161"/>
            <a:ext cx="1125645" cy="11256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7C5314-6AD5-3B8B-B261-579442A34649}"/>
              </a:ext>
            </a:extLst>
          </p:cNvPr>
          <p:cNvSpPr/>
          <p:nvPr/>
        </p:nvSpPr>
        <p:spPr>
          <a:xfrm>
            <a:off x="9339947" y="5623778"/>
            <a:ext cx="2778111" cy="1181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90BE8973-DAFF-1E4D-2D10-A8121B42D81F}"/>
              </a:ext>
            </a:extLst>
          </p:cNvPr>
          <p:cNvSpPr txBox="1">
            <a:spLocks/>
          </p:cNvSpPr>
          <p:nvPr/>
        </p:nvSpPr>
        <p:spPr>
          <a:xfrm>
            <a:off x="2170417" y="1016236"/>
            <a:ext cx="4469151" cy="605956"/>
          </a:xfrm>
          <a:prstGeom prst="rect">
            <a:avLst/>
          </a:prstGeom>
          <a:solidFill>
            <a:schemeClr val="bg1"/>
          </a:solidFill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97BE0E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/>
                <a:cs typeface="Avenir Next Medium"/>
                <a:sym typeface="Wingdings" pitchFamily="2" charset="2"/>
              </a:rPr>
              <a:t>Synergies structurantes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97BE0E"/>
              </a:solidFill>
              <a:effectLst/>
              <a:uLnTx/>
              <a:uFillTx/>
              <a:latin typeface="Avenir Next" panose="020B0503020202020204" pitchFamily="34" charset="0"/>
              <a:ea typeface="ＭＳ Ｐゴシック"/>
              <a:cs typeface="+mn-cs"/>
              <a:sym typeface="Wingdings" pitchFamily="2" charset="2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9E90B1A-9FEC-6CA5-5840-62B786B0A6BE}"/>
              </a:ext>
            </a:extLst>
          </p:cNvPr>
          <p:cNvGrpSpPr/>
          <p:nvPr/>
        </p:nvGrpSpPr>
        <p:grpSpPr>
          <a:xfrm>
            <a:off x="2532952" y="1521921"/>
            <a:ext cx="8323508" cy="1448473"/>
            <a:chOff x="3480617" y="3451343"/>
            <a:chExt cx="8323508" cy="1448473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D7C2B99-D7BA-EE7C-0177-241062066987}"/>
                </a:ext>
              </a:extLst>
            </p:cNvPr>
            <p:cNvSpPr txBox="1"/>
            <p:nvPr/>
          </p:nvSpPr>
          <p:spPr>
            <a:xfrm>
              <a:off x="3480617" y="3451343"/>
              <a:ext cx="4380275" cy="144847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Valorisation de la </a:t>
              </a: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97BE0E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chaleur fatale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Valorisation locale des </a:t>
              </a: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97BE0E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papiers cartons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Valorisation des </a:t>
              </a: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97BE0E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résidus organiques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Valorisation des </a:t>
              </a: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97BE0E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palettes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08B77612-2775-2571-4B91-9C25434229BE}"/>
                </a:ext>
              </a:extLst>
            </p:cNvPr>
            <p:cNvSpPr/>
            <p:nvPr/>
          </p:nvSpPr>
          <p:spPr>
            <a:xfrm>
              <a:off x="3480617" y="3480116"/>
              <a:ext cx="7773419" cy="1419700"/>
            </a:xfrm>
            <a:prstGeom prst="roundRect">
              <a:avLst/>
            </a:prstGeom>
            <a:noFill/>
            <a:ln>
              <a:solidFill>
                <a:srgbClr val="97BE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DC037D9-21C3-EBB7-6674-B42AABA2AD53}"/>
                </a:ext>
              </a:extLst>
            </p:cNvPr>
            <p:cNvSpPr txBox="1"/>
            <p:nvPr/>
          </p:nvSpPr>
          <p:spPr>
            <a:xfrm>
              <a:off x="6752964" y="3513875"/>
              <a:ext cx="5051161" cy="110222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Valorisation des </a:t>
              </a: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97BE0E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cagettes légumes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Valorisation de la </a:t>
              </a: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97BE0E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vinasse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Valorisation de </a:t>
              </a: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97BE0E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matériel numérique</a:t>
              </a:r>
            </a:p>
          </p:txBody>
        </p:sp>
      </p:grpSp>
      <p:sp>
        <p:nvSpPr>
          <p:cNvPr id="12" name="Sous-titre 4">
            <a:extLst>
              <a:ext uri="{FF2B5EF4-FFF2-40B4-BE49-F238E27FC236}">
                <a16:creationId xmlns:a16="http://schemas.microsoft.com/office/drawing/2014/main" id="{A2185138-E43F-F3BD-10E9-FBD3493EAB30}"/>
              </a:ext>
            </a:extLst>
          </p:cNvPr>
          <p:cNvSpPr txBox="1">
            <a:spLocks/>
          </p:cNvSpPr>
          <p:nvPr/>
        </p:nvSpPr>
        <p:spPr>
          <a:xfrm>
            <a:off x="1070042" y="3086606"/>
            <a:ext cx="3277592" cy="605955"/>
          </a:xfrm>
          <a:prstGeom prst="rect">
            <a:avLst/>
          </a:prstGeom>
          <a:noFill/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3B768E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/>
                <a:cs typeface="Avenir Next Medium"/>
                <a:sym typeface="Wingdings" pitchFamily="2" charset="2"/>
              </a:rPr>
              <a:t>Synergies ponctuelles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36E370F-6C01-D632-1EEA-A6762D8C26DA}"/>
              </a:ext>
            </a:extLst>
          </p:cNvPr>
          <p:cNvGrpSpPr/>
          <p:nvPr/>
        </p:nvGrpSpPr>
        <p:grpSpPr>
          <a:xfrm>
            <a:off x="437965" y="3573935"/>
            <a:ext cx="11870911" cy="1785634"/>
            <a:chOff x="3792531" y="3450300"/>
            <a:chExt cx="11870911" cy="1785634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D76A9AB-268E-035E-F2BB-97D6C5D5F8DF}"/>
                </a:ext>
              </a:extLst>
            </p:cNvPr>
            <p:cNvSpPr txBox="1"/>
            <p:nvPr/>
          </p:nvSpPr>
          <p:spPr>
            <a:xfrm>
              <a:off x="3833248" y="3451343"/>
              <a:ext cx="4536215" cy="178459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Mutualisation de la facilitation du </a:t>
              </a: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68FAD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recrutement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et des actions de </a:t>
              </a: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68FAD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reclassement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Mutualisation de la </a:t>
              </a: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68FAD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promotion des métiers</a:t>
              </a: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de l'espace portuaire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venir Next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5369D287-AD78-0FFA-AB19-E9A067975D1E}"/>
                </a:ext>
              </a:extLst>
            </p:cNvPr>
            <p:cNvSpPr/>
            <p:nvPr/>
          </p:nvSpPr>
          <p:spPr>
            <a:xfrm>
              <a:off x="3792531" y="3465063"/>
              <a:ext cx="11347916" cy="1433710"/>
            </a:xfrm>
            <a:prstGeom prst="roundRect">
              <a:avLst/>
            </a:prstGeom>
            <a:noFill/>
            <a:ln>
              <a:solidFill>
                <a:srgbClr val="3B76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C5F45D7-1F63-443E-333D-F1EF5E5B7E3A}"/>
                </a:ext>
              </a:extLst>
            </p:cNvPr>
            <p:cNvSpPr txBox="1"/>
            <p:nvPr/>
          </p:nvSpPr>
          <p:spPr>
            <a:xfrm>
              <a:off x="8249497" y="3450300"/>
              <a:ext cx="3662443" cy="144847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Mutualisation de la </a:t>
              </a: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68FAD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collecte de jouets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Valorisation des </a:t>
              </a: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68FAD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bâches de camions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Valorisation des </a:t>
              </a:r>
              <a:r>
                <a:rPr kumimoji="0" lang="fr-FR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68FAD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glassines</a:t>
              </a:r>
              <a:endPara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468FAD"/>
                </a:solidFill>
                <a:effectLst/>
                <a:uLnTx/>
                <a:uFillTx/>
                <a:latin typeface="Avenir Nex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Valorisation d’un </a:t>
              </a: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68FAD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traceur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AC9C253-9E64-0065-0EAF-FA739AAF6512}"/>
                </a:ext>
              </a:extLst>
            </p:cNvPr>
            <p:cNvSpPr txBox="1"/>
            <p:nvPr/>
          </p:nvSpPr>
          <p:spPr>
            <a:xfrm>
              <a:off x="11283166" y="3465063"/>
              <a:ext cx="4380276" cy="144847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Valorisation des </a:t>
              </a: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68FAD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CSR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Valorisation de</a:t>
              </a: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68FAD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 cuves IBC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Valorisation de </a:t>
              </a: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68FAD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matières plastiques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Valorisation de</a:t>
              </a: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68FAD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</a:rPr>
                <a:t> harnais et longes</a:t>
              </a:r>
            </a:p>
          </p:txBody>
        </p:sp>
      </p:grp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748FEC56-7297-97C0-ACB3-14678E5F53C3}"/>
              </a:ext>
            </a:extLst>
          </p:cNvPr>
          <p:cNvSpPr txBox="1">
            <a:spLocks/>
          </p:cNvSpPr>
          <p:nvPr/>
        </p:nvSpPr>
        <p:spPr>
          <a:xfrm>
            <a:off x="11448641" y="6410111"/>
            <a:ext cx="661240" cy="430256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defPPr>
              <a:defRPr lang="fr-FR"/>
            </a:defPPr>
            <a:lvl1pPr marL="0" algn="ctr" defTabSz="521437" rtl="0" eaLnBrk="1" latinLnBrk="0" hangingPunct="1">
              <a:defRPr sz="1600" b="1" i="0" kern="1200">
                <a:solidFill>
                  <a:schemeClr val="bg1"/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06BBE-DC3D-44FA-89CD-F92E20C74213}" type="slidenum"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Demi Bold" panose="020B0503020202020204" pitchFamily="34" charset="0"/>
                <a:ea typeface="+mn-ea"/>
                <a:cs typeface="+mn-cs"/>
              </a:rPr>
              <a:pPr marL="0" marR="0" lvl="0" indent="0" algn="ct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Demi Bold" panose="020B0503020202020204" pitchFamily="34" charset="0"/>
              <a:ea typeface="+mn-ea"/>
              <a:cs typeface="+mn-cs"/>
            </a:endParaRPr>
          </a:p>
        </p:txBody>
      </p:sp>
      <p:sp>
        <p:nvSpPr>
          <p:cNvPr id="20" name="Sous-titre 4">
            <a:extLst>
              <a:ext uri="{FF2B5EF4-FFF2-40B4-BE49-F238E27FC236}">
                <a16:creationId xmlns:a16="http://schemas.microsoft.com/office/drawing/2014/main" id="{C27B3B29-801D-34BA-0B6F-C0C6A837D98C}"/>
              </a:ext>
            </a:extLst>
          </p:cNvPr>
          <p:cNvSpPr txBox="1">
            <a:spLocks/>
          </p:cNvSpPr>
          <p:nvPr/>
        </p:nvSpPr>
        <p:spPr>
          <a:xfrm>
            <a:off x="683968" y="5118417"/>
            <a:ext cx="7534721" cy="365464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/>
                <a:cs typeface="Avenir Next Medium"/>
              </a:rPr>
              <a:t>Synergies travaillées non abouties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3B768E"/>
              </a:solidFill>
              <a:effectLst/>
              <a:uLnTx/>
              <a:uFillTx/>
              <a:latin typeface="Avenir Next" panose="020B0503020202020204" pitchFamily="34" charset="0"/>
              <a:ea typeface="ＭＳ Ｐゴシック"/>
              <a:cs typeface="Avenir Next Medium"/>
              <a:sym typeface="Wingdings" pitchFamily="2" charset="2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2AEF828-2D06-4E3A-422B-6D7FF37B78F2}"/>
              </a:ext>
            </a:extLst>
          </p:cNvPr>
          <p:cNvGrpSpPr/>
          <p:nvPr/>
        </p:nvGrpSpPr>
        <p:grpSpPr>
          <a:xfrm>
            <a:off x="-32641" y="5600878"/>
            <a:ext cx="12398749" cy="1060825"/>
            <a:chOff x="3404215" y="3595729"/>
            <a:chExt cx="12398749" cy="1060825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A63126D-3879-80CB-1BD9-E3A1549F30DD}"/>
                </a:ext>
              </a:extLst>
            </p:cNvPr>
            <p:cNvSpPr txBox="1"/>
            <p:nvPr/>
          </p:nvSpPr>
          <p:spPr>
            <a:xfrm>
              <a:off x="3404215" y="3595729"/>
              <a:ext cx="43802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Cendres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Fut 200L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Containers IBC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Sel de nettoyage des conduites IAA</a:t>
              </a: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0104864E-ADFD-ACED-1D65-2C2D7CDC8E33}"/>
                </a:ext>
              </a:extLst>
            </p:cNvPr>
            <p:cNvSpPr/>
            <p:nvPr/>
          </p:nvSpPr>
          <p:spPr>
            <a:xfrm>
              <a:off x="3731328" y="3605236"/>
              <a:ext cx="11675928" cy="1037618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46B15D69-AC7C-A272-2643-72F9FCA29B5F}"/>
                </a:ext>
              </a:extLst>
            </p:cNvPr>
            <p:cNvSpPr txBox="1"/>
            <p:nvPr/>
          </p:nvSpPr>
          <p:spPr>
            <a:xfrm>
              <a:off x="7191454" y="3640891"/>
              <a:ext cx="50511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PSE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Fumier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Tubes de calage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Mobilier de bureau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100E5E35-6DB2-FD81-E03B-3E975610BC25}"/>
                </a:ext>
              </a:extLst>
            </p:cNvPr>
            <p:cNvSpPr txBox="1"/>
            <p:nvPr/>
          </p:nvSpPr>
          <p:spPr>
            <a:xfrm>
              <a:off x="10751803" y="3619401"/>
              <a:ext cx="50511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Filmeuse de palettes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Racks de stockage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Valorisation chaleur fatale basse température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Transport de boues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283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07D1B-B8BD-F476-B194-449385977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2C3A68DF-C13E-ABAD-235F-70C15C525821}"/>
              </a:ext>
            </a:extLst>
          </p:cNvPr>
          <p:cNvSpPr/>
          <p:nvPr/>
        </p:nvSpPr>
        <p:spPr>
          <a:xfrm>
            <a:off x="8928847" y="5632451"/>
            <a:ext cx="2367394" cy="122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A9F99899-6844-2B32-E891-44DEDDF2BE2E}"/>
              </a:ext>
            </a:extLst>
          </p:cNvPr>
          <p:cNvSpPr txBox="1">
            <a:spLocks/>
          </p:cNvSpPr>
          <p:nvPr/>
        </p:nvSpPr>
        <p:spPr>
          <a:xfrm>
            <a:off x="1748728" y="318333"/>
            <a:ext cx="10184967" cy="12255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 Demi Bold" panose="020B0503020202020204" pitchFamily="34" charset="0"/>
                <a:ea typeface="ＭＳ Ｐゴシック" panose="020B0600070205080204" pitchFamily="34" charset="-128"/>
                <a:cs typeface="+mn-cs"/>
              </a:rPr>
              <a:t>La démarche CLES en 2024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55D499-D324-9538-03F7-2BCA3D2B5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3073" y="6035781"/>
            <a:ext cx="4257437" cy="402652"/>
          </a:xfrm>
        </p:spPr>
        <p:txBody>
          <a:bodyPr/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76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2FCC45-25B1-79D2-7B31-B39CECCF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06BBE-DC3D-44FA-89CD-F92E20C74213}" type="slidenum"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Demi Bold" panose="020B0503020202020204" pitchFamily="34" charset="0"/>
                <a:ea typeface="+mn-ea"/>
                <a:cs typeface="+mn-cs"/>
              </a:rPr>
              <a:pPr marL="0" marR="0" lvl="0" indent="0" algn="ct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Demi Bold" panose="020B0503020202020204" pitchFamily="34" charset="0"/>
              <a:ea typeface="+mn-ea"/>
              <a:cs typeface="+mn-cs"/>
            </a:endParaRP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F48DC901-10F5-6747-B192-93376DED6E54}"/>
              </a:ext>
            </a:extLst>
          </p:cNvPr>
          <p:cNvSpPr/>
          <p:nvPr/>
        </p:nvSpPr>
        <p:spPr>
          <a:xfrm>
            <a:off x="3859297" y="1918026"/>
            <a:ext cx="3305027" cy="1961058"/>
          </a:xfrm>
          <a:custGeom>
            <a:avLst/>
            <a:gdLst/>
            <a:ahLst/>
            <a:cxnLst/>
            <a:rect l="l" t="t" r="r" b="b"/>
            <a:pathLst>
              <a:path w="4957540" h="2941587">
                <a:moveTo>
                  <a:pt x="0" y="0"/>
                </a:moveTo>
                <a:lnTo>
                  <a:pt x="4957540" y="0"/>
                </a:lnTo>
                <a:lnTo>
                  <a:pt x="4957540" y="2941587"/>
                </a:lnTo>
                <a:lnTo>
                  <a:pt x="0" y="294158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E8CB97CA-FC9F-FDA2-9CED-26AC266FEEDA}"/>
              </a:ext>
            </a:extLst>
          </p:cNvPr>
          <p:cNvSpPr/>
          <p:nvPr/>
        </p:nvSpPr>
        <p:spPr>
          <a:xfrm rot="180422">
            <a:off x="239571" y="4217360"/>
            <a:ext cx="3305161" cy="2129879"/>
          </a:xfrm>
          <a:custGeom>
            <a:avLst/>
            <a:gdLst/>
            <a:ahLst/>
            <a:cxnLst/>
            <a:rect l="l" t="t" r="r" b="b"/>
            <a:pathLst>
              <a:path w="4957742" h="3194819">
                <a:moveTo>
                  <a:pt x="0" y="0"/>
                </a:moveTo>
                <a:lnTo>
                  <a:pt x="4957742" y="0"/>
                </a:lnTo>
                <a:lnTo>
                  <a:pt x="4957742" y="3194819"/>
                </a:lnTo>
                <a:lnTo>
                  <a:pt x="0" y="31948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534DF141-66FC-EA07-574F-896154D7C095}"/>
              </a:ext>
            </a:extLst>
          </p:cNvPr>
          <p:cNvSpPr/>
          <p:nvPr/>
        </p:nvSpPr>
        <p:spPr>
          <a:xfrm rot="-203977">
            <a:off x="239571" y="2130530"/>
            <a:ext cx="3305161" cy="2081344"/>
          </a:xfrm>
          <a:custGeom>
            <a:avLst/>
            <a:gdLst/>
            <a:ahLst/>
            <a:cxnLst/>
            <a:rect l="l" t="t" r="r" b="b"/>
            <a:pathLst>
              <a:path w="4957742" h="3122016">
                <a:moveTo>
                  <a:pt x="0" y="0"/>
                </a:moveTo>
                <a:lnTo>
                  <a:pt x="4957742" y="0"/>
                </a:lnTo>
                <a:lnTo>
                  <a:pt x="4957742" y="3122016"/>
                </a:lnTo>
                <a:lnTo>
                  <a:pt x="0" y="312201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934230B9-00BC-5A80-E4A8-2FBC50DF61D5}"/>
              </a:ext>
            </a:extLst>
          </p:cNvPr>
          <p:cNvSpPr/>
          <p:nvPr/>
        </p:nvSpPr>
        <p:spPr>
          <a:xfrm>
            <a:off x="3685749" y="4363606"/>
            <a:ext cx="4385978" cy="2068859"/>
          </a:xfrm>
          <a:custGeom>
            <a:avLst/>
            <a:gdLst/>
            <a:ahLst/>
            <a:cxnLst/>
            <a:rect l="l" t="t" r="r" b="b"/>
            <a:pathLst>
              <a:path w="6578967" h="3103289">
                <a:moveTo>
                  <a:pt x="0" y="0"/>
                </a:moveTo>
                <a:lnTo>
                  <a:pt x="6578968" y="0"/>
                </a:lnTo>
                <a:lnTo>
                  <a:pt x="6578968" y="3103289"/>
                </a:lnTo>
                <a:lnTo>
                  <a:pt x="0" y="310328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820AC4FE-7EF9-1144-6B6B-261DED578AAA}"/>
              </a:ext>
            </a:extLst>
          </p:cNvPr>
          <p:cNvSpPr/>
          <p:nvPr/>
        </p:nvSpPr>
        <p:spPr>
          <a:xfrm>
            <a:off x="8160628" y="1918026"/>
            <a:ext cx="3869175" cy="2293849"/>
          </a:xfrm>
          <a:custGeom>
            <a:avLst/>
            <a:gdLst/>
            <a:ahLst/>
            <a:cxnLst/>
            <a:rect l="l" t="t" r="r" b="b"/>
            <a:pathLst>
              <a:path w="5803763" h="3440773">
                <a:moveTo>
                  <a:pt x="0" y="0"/>
                </a:moveTo>
                <a:lnTo>
                  <a:pt x="5803763" y="0"/>
                </a:lnTo>
                <a:lnTo>
                  <a:pt x="5803763" y="3440773"/>
                </a:lnTo>
                <a:lnTo>
                  <a:pt x="0" y="344077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9ABDCC9F-9B56-9F64-278E-6561FF5B9F9A}"/>
              </a:ext>
            </a:extLst>
          </p:cNvPr>
          <p:cNvSpPr/>
          <p:nvPr/>
        </p:nvSpPr>
        <p:spPr>
          <a:xfrm>
            <a:off x="8160628" y="4363606"/>
            <a:ext cx="3869175" cy="2329895"/>
          </a:xfrm>
          <a:custGeom>
            <a:avLst/>
            <a:gdLst/>
            <a:ahLst/>
            <a:cxnLst/>
            <a:rect l="l" t="t" r="r" b="b"/>
            <a:pathLst>
              <a:path w="5803763" h="3494843">
                <a:moveTo>
                  <a:pt x="0" y="0"/>
                </a:moveTo>
                <a:lnTo>
                  <a:pt x="5803763" y="0"/>
                </a:lnTo>
                <a:lnTo>
                  <a:pt x="5803763" y="3494843"/>
                </a:lnTo>
                <a:lnTo>
                  <a:pt x="0" y="349484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6FBC43FB-C8A4-3197-8F42-435475626B48}"/>
              </a:ext>
            </a:extLst>
          </p:cNvPr>
          <p:cNvSpPr/>
          <p:nvPr/>
        </p:nvSpPr>
        <p:spPr>
          <a:xfrm>
            <a:off x="6639117" y="3191106"/>
            <a:ext cx="2137423" cy="2091194"/>
          </a:xfrm>
          <a:custGeom>
            <a:avLst/>
            <a:gdLst/>
            <a:ahLst/>
            <a:cxnLst/>
            <a:rect l="l" t="t" r="r" b="b"/>
            <a:pathLst>
              <a:path w="3206135" h="3136791">
                <a:moveTo>
                  <a:pt x="0" y="0"/>
                </a:moveTo>
                <a:lnTo>
                  <a:pt x="3206135" y="0"/>
                </a:lnTo>
                <a:lnTo>
                  <a:pt x="3206135" y="3136791"/>
                </a:lnTo>
                <a:lnTo>
                  <a:pt x="0" y="313679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62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CB849-5ACD-4A73-6E6B-92B99B439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1A36A14B-12C0-12C0-1B98-A88BCF43A7BF}"/>
              </a:ext>
            </a:extLst>
          </p:cNvPr>
          <p:cNvSpPr/>
          <p:nvPr/>
        </p:nvSpPr>
        <p:spPr>
          <a:xfrm>
            <a:off x="8928847" y="5632451"/>
            <a:ext cx="2367394" cy="122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CDF82F33-1BAA-1B29-BBAF-0612F0DE87A6}"/>
              </a:ext>
            </a:extLst>
          </p:cNvPr>
          <p:cNvSpPr txBox="1">
            <a:spLocks/>
          </p:cNvSpPr>
          <p:nvPr/>
        </p:nvSpPr>
        <p:spPr>
          <a:xfrm>
            <a:off x="1748728" y="318333"/>
            <a:ext cx="10184967" cy="12255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 Demi Bold" panose="020B0503020202020204" pitchFamily="34" charset="0"/>
                <a:ea typeface="ＭＳ Ｐゴシック" panose="020B0600070205080204" pitchFamily="34" charset="-128"/>
                <a:cs typeface="+mn-cs"/>
              </a:rPr>
              <a:t>La démarche CLES en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2BEABA-4D7A-6DB9-E228-2A2D407E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06BBE-DC3D-44FA-89CD-F92E20C74213}" type="slidenum"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Demi Bold" panose="020B0503020202020204" pitchFamily="34" charset="0"/>
                <a:ea typeface="+mn-ea"/>
                <a:cs typeface="+mn-cs"/>
              </a:rPr>
              <a:pPr marL="0" marR="0" lvl="0" indent="0" algn="ct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Demi Bold" panose="020B0503020202020204" pitchFamily="34" charset="0"/>
              <a:ea typeface="+mn-ea"/>
              <a:cs typeface="+mn-cs"/>
            </a:endParaRPr>
          </a:p>
        </p:txBody>
      </p:sp>
      <p:sp>
        <p:nvSpPr>
          <p:cNvPr id="130" name="Freeform 2">
            <a:extLst>
              <a:ext uri="{FF2B5EF4-FFF2-40B4-BE49-F238E27FC236}">
                <a16:creationId xmlns:a16="http://schemas.microsoft.com/office/drawing/2014/main" id="{E68238BC-F78D-CE35-4613-B1707282F91B}"/>
              </a:ext>
            </a:extLst>
          </p:cNvPr>
          <p:cNvSpPr/>
          <p:nvPr/>
        </p:nvSpPr>
        <p:spPr>
          <a:xfrm rot="-10800000">
            <a:off x="1363462" y="3383824"/>
            <a:ext cx="4560089" cy="339334"/>
          </a:xfrm>
          <a:custGeom>
            <a:avLst/>
            <a:gdLst/>
            <a:ahLst/>
            <a:cxnLst/>
            <a:rect l="l" t="t" r="r" b="b"/>
            <a:pathLst>
              <a:path w="6840134" h="509001">
                <a:moveTo>
                  <a:pt x="0" y="0"/>
                </a:moveTo>
                <a:lnTo>
                  <a:pt x="6840134" y="0"/>
                </a:lnTo>
                <a:lnTo>
                  <a:pt x="6840134" y="509001"/>
                </a:lnTo>
                <a:lnTo>
                  <a:pt x="0" y="50900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alphaModFix amt="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1" name="Group 3">
            <a:extLst>
              <a:ext uri="{FF2B5EF4-FFF2-40B4-BE49-F238E27FC236}">
                <a16:creationId xmlns:a16="http://schemas.microsoft.com/office/drawing/2014/main" id="{118677FB-E0D4-E5CF-EA81-1984473AC95A}"/>
              </a:ext>
            </a:extLst>
          </p:cNvPr>
          <p:cNvGrpSpPr/>
          <p:nvPr/>
        </p:nvGrpSpPr>
        <p:grpSpPr>
          <a:xfrm>
            <a:off x="1292368" y="1500316"/>
            <a:ext cx="4918307" cy="1298251"/>
            <a:chOff x="0" y="-38100"/>
            <a:chExt cx="1707334" cy="450673"/>
          </a:xfrm>
        </p:grpSpPr>
        <p:sp>
          <p:nvSpPr>
            <p:cNvPr id="132" name="Freeform 4">
              <a:extLst>
                <a:ext uri="{FF2B5EF4-FFF2-40B4-BE49-F238E27FC236}">
                  <a16:creationId xmlns:a16="http://schemas.microsoft.com/office/drawing/2014/main" id="{4D5BDCD0-AC48-0FA5-62D2-2D5B99B3E319}"/>
                </a:ext>
              </a:extLst>
            </p:cNvPr>
            <p:cNvSpPr/>
            <p:nvPr/>
          </p:nvSpPr>
          <p:spPr>
            <a:xfrm>
              <a:off x="0" y="0"/>
              <a:ext cx="1707334" cy="412573"/>
            </a:xfrm>
            <a:custGeom>
              <a:avLst/>
              <a:gdLst/>
              <a:ahLst/>
              <a:cxnLst/>
              <a:rect l="l" t="t" r="r" b="b"/>
              <a:pathLst>
                <a:path w="1707334" h="412573">
                  <a:moveTo>
                    <a:pt x="33581" y="0"/>
                  </a:moveTo>
                  <a:lnTo>
                    <a:pt x="1673753" y="0"/>
                  </a:lnTo>
                  <a:cubicBezTo>
                    <a:pt x="1682660" y="0"/>
                    <a:pt x="1691201" y="3538"/>
                    <a:pt x="1697499" y="9836"/>
                  </a:cubicBezTo>
                  <a:cubicBezTo>
                    <a:pt x="1703796" y="16133"/>
                    <a:pt x="1707334" y="24675"/>
                    <a:pt x="1707334" y="33581"/>
                  </a:cubicBezTo>
                  <a:lnTo>
                    <a:pt x="1707334" y="378992"/>
                  </a:lnTo>
                  <a:cubicBezTo>
                    <a:pt x="1707334" y="397538"/>
                    <a:pt x="1692300" y="412573"/>
                    <a:pt x="1673753" y="412573"/>
                  </a:cubicBezTo>
                  <a:lnTo>
                    <a:pt x="33581" y="412573"/>
                  </a:lnTo>
                  <a:cubicBezTo>
                    <a:pt x="24675" y="412573"/>
                    <a:pt x="16133" y="409035"/>
                    <a:pt x="9836" y="402737"/>
                  </a:cubicBezTo>
                  <a:cubicBezTo>
                    <a:pt x="3538" y="396440"/>
                    <a:pt x="0" y="387898"/>
                    <a:pt x="0" y="378992"/>
                  </a:cubicBezTo>
                  <a:lnTo>
                    <a:pt x="0" y="33581"/>
                  </a:lnTo>
                  <a:cubicBezTo>
                    <a:pt x="0" y="15035"/>
                    <a:pt x="15035" y="0"/>
                    <a:pt x="33581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26A96B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TextBox 5">
              <a:extLst>
                <a:ext uri="{FF2B5EF4-FFF2-40B4-BE49-F238E27FC236}">
                  <a16:creationId xmlns:a16="http://schemas.microsoft.com/office/drawing/2014/main" id="{B347CBC1-97FB-9E31-409B-3E2F78C29876}"/>
                </a:ext>
              </a:extLst>
            </p:cNvPr>
            <p:cNvSpPr txBox="1"/>
            <p:nvPr/>
          </p:nvSpPr>
          <p:spPr>
            <a:xfrm>
              <a:off x="0" y="-38100"/>
              <a:ext cx="1707334" cy="45067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83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4" name="Group 6">
            <a:extLst>
              <a:ext uri="{FF2B5EF4-FFF2-40B4-BE49-F238E27FC236}">
                <a16:creationId xmlns:a16="http://schemas.microsoft.com/office/drawing/2014/main" id="{76DDAFB8-E856-1FC8-53AC-781AA2247924}"/>
              </a:ext>
            </a:extLst>
          </p:cNvPr>
          <p:cNvGrpSpPr/>
          <p:nvPr/>
        </p:nvGrpSpPr>
        <p:grpSpPr>
          <a:xfrm>
            <a:off x="6898523" y="1509886"/>
            <a:ext cx="4702277" cy="1564994"/>
            <a:chOff x="0" y="-38100"/>
            <a:chExt cx="1632342" cy="543270"/>
          </a:xfrm>
        </p:grpSpPr>
        <p:sp>
          <p:nvSpPr>
            <p:cNvPr id="135" name="Freeform 7">
              <a:extLst>
                <a:ext uri="{FF2B5EF4-FFF2-40B4-BE49-F238E27FC236}">
                  <a16:creationId xmlns:a16="http://schemas.microsoft.com/office/drawing/2014/main" id="{131F9174-D7D7-889E-2A0B-1EB68D33FB0C}"/>
                </a:ext>
              </a:extLst>
            </p:cNvPr>
            <p:cNvSpPr/>
            <p:nvPr/>
          </p:nvSpPr>
          <p:spPr>
            <a:xfrm>
              <a:off x="0" y="0"/>
              <a:ext cx="1632342" cy="505170"/>
            </a:xfrm>
            <a:custGeom>
              <a:avLst/>
              <a:gdLst/>
              <a:ahLst/>
              <a:cxnLst/>
              <a:rect l="l" t="t" r="r" b="b"/>
              <a:pathLst>
                <a:path w="1632342" h="505170">
                  <a:moveTo>
                    <a:pt x="35124" y="0"/>
                  </a:moveTo>
                  <a:lnTo>
                    <a:pt x="1597218" y="0"/>
                  </a:lnTo>
                  <a:cubicBezTo>
                    <a:pt x="1616617" y="0"/>
                    <a:pt x="1632342" y="15725"/>
                    <a:pt x="1632342" y="35124"/>
                  </a:cubicBezTo>
                  <a:lnTo>
                    <a:pt x="1632342" y="470046"/>
                  </a:lnTo>
                  <a:cubicBezTo>
                    <a:pt x="1632342" y="479362"/>
                    <a:pt x="1628641" y="488295"/>
                    <a:pt x="1622055" y="494882"/>
                  </a:cubicBezTo>
                  <a:cubicBezTo>
                    <a:pt x="1615468" y="501469"/>
                    <a:pt x="1606534" y="505170"/>
                    <a:pt x="1597218" y="505170"/>
                  </a:cubicBezTo>
                  <a:lnTo>
                    <a:pt x="35124" y="505170"/>
                  </a:lnTo>
                  <a:cubicBezTo>
                    <a:pt x="15725" y="505170"/>
                    <a:pt x="0" y="489444"/>
                    <a:pt x="0" y="470046"/>
                  </a:cubicBezTo>
                  <a:lnTo>
                    <a:pt x="0" y="35124"/>
                  </a:lnTo>
                  <a:cubicBezTo>
                    <a:pt x="0" y="25808"/>
                    <a:pt x="3701" y="16874"/>
                    <a:pt x="10287" y="10287"/>
                  </a:cubicBezTo>
                  <a:cubicBezTo>
                    <a:pt x="16874" y="3701"/>
                    <a:pt x="25808" y="0"/>
                    <a:pt x="35124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4C11F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TextBox 8">
              <a:extLst>
                <a:ext uri="{FF2B5EF4-FFF2-40B4-BE49-F238E27FC236}">
                  <a16:creationId xmlns:a16="http://schemas.microsoft.com/office/drawing/2014/main" id="{1F40434A-357F-29F8-0BB9-08FC4B9C4CD2}"/>
                </a:ext>
              </a:extLst>
            </p:cNvPr>
            <p:cNvSpPr txBox="1"/>
            <p:nvPr/>
          </p:nvSpPr>
          <p:spPr>
            <a:xfrm>
              <a:off x="0" y="-38100"/>
              <a:ext cx="1632342" cy="54327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83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7" name="Freeform 9">
            <a:extLst>
              <a:ext uri="{FF2B5EF4-FFF2-40B4-BE49-F238E27FC236}">
                <a16:creationId xmlns:a16="http://schemas.microsoft.com/office/drawing/2014/main" id="{78DF7CF1-53B6-BA7C-358A-AD32AFA82455}"/>
              </a:ext>
            </a:extLst>
          </p:cNvPr>
          <p:cNvSpPr/>
          <p:nvPr/>
        </p:nvSpPr>
        <p:spPr>
          <a:xfrm rot="-10800000">
            <a:off x="1363462" y="4542153"/>
            <a:ext cx="4560089" cy="339334"/>
          </a:xfrm>
          <a:custGeom>
            <a:avLst/>
            <a:gdLst/>
            <a:ahLst/>
            <a:cxnLst/>
            <a:rect l="l" t="t" r="r" b="b"/>
            <a:pathLst>
              <a:path w="6840134" h="509001">
                <a:moveTo>
                  <a:pt x="0" y="0"/>
                </a:moveTo>
                <a:lnTo>
                  <a:pt x="6840134" y="0"/>
                </a:lnTo>
                <a:lnTo>
                  <a:pt x="6840134" y="509001"/>
                </a:lnTo>
                <a:lnTo>
                  <a:pt x="0" y="50900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alphaModFix amt="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8" name="Group 10">
            <a:extLst>
              <a:ext uri="{FF2B5EF4-FFF2-40B4-BE49-F238E27FC236}">
                <a16:creationId xmlns:a16="http://schemas.microsoft.com/office/drawing/2014/main" id="{FA00F9AF-B408-D250-50F0-181FDF4C9284}"/>
              </a:ext>
            </a:extLst>
          </p:cNvPr>
          <p:cNvGrpSpPr/>
          <p:nvPr/>
        </p:nvGrpSpPr>
        <p:grpSpPr>
          <a:xfrm>
            <a:off x="1292368" y="3113745"/>
            <a:ext cx="4702277" cy="1780773"/>
            <a:chOff x="0" y="-38100"/>
            <a:chExt cx="1632342" cy="618175"/>
          </a:xfrm>
        </p:grpSpPr>
        <p:sp>
          <p:nvSpPr>
            <p:cNvPr id="139" name="Freeform 11">
              <a:extLst>
                <a:ext uri="{FF2B5EF4-FFF2-40B4-BE49-F238E27FC236}">
                  <a16:creationId xmlns:a16="http://schemas.microsoft.com/office/drawing/2014/main" id="{72AEEDA1-1D61-71BC-9EE3-0111EB39D215}"/>
                </a:ext>
              </a:extLst>
            </p:cNvPr>
            <p:cNvSpPr/>
            <p:nvPr/>
          </p:nvSpPr>
          <p:spPr>
            <a:xfrm>
              <a:off x="0" y="0"/>
              <a:ext cx="1632342" cy="580075"/>
            </a:xfrm>
            <a:custGeom>
              <a:avLst/>
              <a:gdLst/>
              <a:ahLst/>
              <a:cxnLst/>
              <a:rect l="l" t="t" r="r" b="b"/>
              <a:pathLst>
                <a:path w="1632342" h="580075">
                  <a:moveTo>
                    <a:pt x="35124" y="0"/>
                  </a:moveTo>
                  <a:lnTo>
                    <a:pt x="1597218" y="0"/>
                  </a:lnTo>
                  <a:cubicBezTo>
                    <a:pt x="1616617" y="0"/>
                    <a:pt x="1632342" y="15725"/>
                    <a:pt x="1632342" y="35124"/>
                  </a:cubicBezTo>
                  <a:lnTo>
                    <a:pt x="1632342" y="544952"/>
                  </a:lnTo>
                  <a:cubicBezTo>
                    <a:pt x="1632342" y="564350"/>
                    <a:pt x="1616617" y="580075"/>
                    <a:pt x="1597218" y="580075"/>
                  </a:cubicBezTo>
                  <a:lnTo>
                    <a:pt x="35124" y="580075"/>
                  </a:lnTo>
                  <a:cubicBezTo>
                    <a:pt x="25808" y="580075"/>
                    <a:pt x="16874" y="576375"/>
                    <a:pt x="10287" y="569788"/>
                  </a:cubicBezTo>
                  <a:cubicBezTo>
                    <a:pt x="3701" y="563201"/>
                    <a:pt x="0" y="554267"/>
                    <a:pt x="0" y="544952"/>
                  </a:cubicBezTo>
                  <a:lnTo>
                    <a:pt x="0" y="35124"/>
                  </a:lnTo>
                  <a:cubicBezTo>
                    <a:pt x="0" y="25808"/>
                    <a:pt x="3701" y="16874"/>
                    <a:pt x="10287" y="10287"/>
                  </a:cubicBezTo>
                  <a:cubicBezTo>
                    <a:pt x="16874" y="3701"/>
                    <a:pt x="25808" y="0"/>
                    <a:pt x="35124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88BF45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TextBox 12">
              <a:extLst>
                <a:ext uri="{FF2B5EF4-FFF2-40B4-BE49-F238E27FC236}">
                  <a16:creationId xmlns:a16="http://schemas.microsoft.com/office/drawing/2014/main" id="{A4363185-A7DC-AD1F-2361-5A20EC7219FD}"/>
                </a:ext>
              </a:extLst>
            </p:cNvPr>
            <p:cNvSpPr txBox="1"/>
            <p:nvPr/>
          </p:nvSpPr>
          <p:spPr>
            <a:xfrm>
              <a:off x="0" y="-38100"/>
              <a:ext cx="1632342" cy="6181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83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1" name="Group 13">
            <a:extLst>
              <a:ext uri="{FF2B5EF4-FFF2-40B4-BE49-F238E27FC236}">
                <a16:creationId xmlns:a16="http://schemas.microsoft.com/office/drawing/2014/main" id="{C11D4248-6A01-1485-4F30-A767F8EBE35D}"/>
              </a:ext>
            </a:extLst>
          </p:cNvPr>
          <p:cNvGrpSpPr/>
          <p:nvPr/>
        </p:nvGrpSpPr>
        <p:grpSpPr>
          <a:xfrm>
            <a:off x="884209" y="2283146"/>
            <a:ext cx="856745" cy="856745"/>
            <a:chOff x="0" y="0"/>
            <a:chExt cx="812800" cy="812800"/>
          </a:xfrm>
        </p:grpSpPr>
        <p:sp>
          <p:nvSpPr>
            <p:cNvPr id="142" name="Freeform 14">
              <a:extLst>
                <a:ext uri="{FF2B5EF4-FFF2-40B4-BE49-F238E27FC236}">
                  <a16:creationId xmlns:a16="http://schemas.microsoft.com/office/drawing/2014/main" id="{F509F651-8D6D-C9D4-3B74-594BBAC5505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TextBox 15">
              <a:extLst>
                <a:ext uri="{FF2B5EF4-FFF2-40B4-BE49-F238E27FC236}">
                  <a16:creationId xmlns:a16="http://schemas.microsoft.com/office/drawing/2014/main" id="{27929464-D9D0-61F5-ACCA-67A37AE82C9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83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4" name="Freeform 16">
            <a:extLst>
              <a:ext uri="{FF2B5EF4-FFF2-40B4-BE49-F238E27FC236}">
                <a16:creationId xmlns:a16="http://schemas.microsoft.com/office/drawing/2014/main" id="{F2335816-2F69-144C-63BF-B4245D7FF543}"/>
              </a:ext>
            </a:extLst>
          </p:cNvPr>
          <p:cNvSpPr/>
          <p:nvPr/>
        </p:nvSpPr>
        <p:spPr>
          <a:xfrm>
            <a:off x="987081" y="2374909"/>
            <a:ext cx="610573" cy="596835"/>
          </a:xfrm>
          <a:custGeom>
            <a:avLst/>
            <a:gdLst/>
            <a:ahLst/>
            <a:cxnLst/>
            <a:rect l="l" t="t" r="r" b="b"/>
            <a:pathLst>
              <a:path w="915860" h="895253">
                <a:moveTo>
                  <a:pt x="0" y="0"/>
                </a:moveTo>
                <a:lnTo>
                  <a:pt x="915860" y="0"/>
                </a:lnTo>
                <a:lnTo>
                  <a:pt x="915860" y="895253"/>
                </a:lnTo>
                <a:lnTo>
                  <a:pt x="0" y="895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5" name="Group 17">
            <a:extLst>
              <a:ext uri="{FF2B5EF4-FFF2-40B4-BE49-F238E27FC236}">
                <a16:creationId xmlns:a16="http://schemas.microsoft.com/office/drawing/2014/main" id="{831924A4-0EF9-0B35-0E18-122A14F3F1F2}"/>
              </a:ext>
            </a:extLst>
          </p:cNvPr>
          <p:cNvGrpSpPr/>
          <p:nvPr/>
        </p:nvGrpSpPr>
        <p:grpSpPr>
          <a:xfrm>
            <a:off x="863995" y="4153260"/>
            <a:ext cx="856745" cy="856745"/>
            <a:chOff x="0" y="0"/>
            <a:chExt cx="812800" cy="812800"/>
          </a:xfrm>
        </p:grpSpPr>
        <p:sp>
          <p:nvSpPr>
            <p:cNvPr id="146" name="Freeform 18">
              <a:extLst>
                <a:ext uri="{FF2B5EF4-FFF2-40B4-BE49-F238E27FC236}">
                  <a16:creationId xmlns:a16="http://schemas.microsoft.com/office/drawing/2014/main" id="{0FCDA204-E2EB-516A-6D76-0895C9F6303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TextBox 19">
              <a:extLst>
                <a:ext uri="{FF2B5EF4-FFF2-40B4-BE49-F238E27FC236}">
                  <a16:creationId xmlns:a16="http://schemas.microsoft.com/office/drawing/2014/main" id="{922AF676-5203-A18F-CCA9-6B5248AC39F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83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8" name="Group 20">
            <a:extLst>
              <a:ext uri="{FF2B5EF4-FFF2-40B4-BE49-F238E27FC236}">
                <a16:creationId xmlns:a16="http://schemas.microsoft.com/office/drawing/2014/main" id="{9AE4FF7B-5F91-43AE-E116-8D51BA50E322}"/>
              </a:ext>
            </a:extLst>
          </p:cNvPr>
          <p:cNvGrpSpPr/>
          <p:nvPr/>
        </p:nvGrpSpPr>
        <p:grpSpPr>
          <a:xfrm>
            <a:off x="6470149" y="3274815"/>
            <a:ext cx="856745" cy="856745"/>
            <a:chOff x="0" y="0"/>
            <a:chExt cx="812800" cy="812800"/>
          </a:xfrm>
        </p:grpSpPr>
        <p:sp>
          <p:nvSpPr>
            <p:cNvPr id="149" name="Freeform 21">
              <a:extLst>
                <a:ext uri="{FF2B5EF4-FFF2-40B4-BE49-F238E27FC236}">
                  <a16:creationId xmlns:a16="http://schemas.microsoft.com/office/drawing/2014/main" id="{1D9D0948-4A3C-023E-A619-02928DD8EA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TextBox 22">
              <a:extLst>
                <a:ext uri="{FF2B5EF4-FFF2-40B4-BE49-F238E27FC236}">
                  <a16:creationId xmlns:a16="http://schemas.microsoft.com/office/drawing/2014/main" id="{3D106CDD-92D5-4510-1206-591792FAE0F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83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1" name="Freeform 29">
            <a:extLst>
              <a:ext uri="{FF2B5EF4-FFF2-40B4-BE49-F238E27FC236}">
                <a16:creationId xmlns:a16="http://schemas.microsoft.com/office/drawing/2014/main" id="{EC4F1692-0B4D-20A1-1846-AA9368AD2728}"/>
              </a:ext>
            </a:extLst>
          </p:cNvPr>
          <p:cNvSpPr/>
          <p:nvPr/>
        </p:nvSpPr>
        <p:spPr>
          <a:xfrm>
            <a:off x="952991" y="4224082"/>
            <a:ext cx="678753" cy="785925"/>
          </a:xfrm>
          <a:custGeom>
            <a:avLst/>
            <a:gdLst/>
            <a:ahLst/>
            <a:cxnLst/>
            <a:rect l="l" t="t" r="r" b="b"/>
            <a:pathLst>
              <a:path w="1018129" h="1178887">
                <a:moveTo>
                  <a:pt x="0" y="0"/>
                </a:moveTo>
                <a:lnTo>
                  <a:pt x="1018130" y="0"/>
                </a:lnTo>
                <a:lnTo>
                  <a:pt x="1018130" y="1178887"/>
                </a:lnTo>
                <a:lnTo>
                  <a:pt x="0" y="11788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2" name="Group 30">
            <a:extLst>
              <a:ext uri="{FF2B5EF4-FFF2-40B4-BE49-F238E27FC236}">
                <a16:creationId xmlns:a16="http://schemas.microsoft.com/office/drawing/2014/main" id="{F4833022-AB17-48CA-A109-3C2A801F469A}"/>
              </a:ext>
            </a:extLst>
          </p:cNvPr>
          <p:cNvGrpSpPr/>
          <p:nvPr/>
        </p:nvGrpSpPr>
        <p:grpSpPr>
          <a:xfrm>
            <a:off x="1292368" y="5154252"/>
            <a:ext cx="4918307" cy="1067386"/>
            <a:chOff x="0" y="-38100"/>
            <a:chExt cx="1707334" cy="370531"/>
          </a:xfrm>
        </p:grpSpPr>
        <p:sp>
          <p:nvSpPr>
            <p:cNvPr id="153" name="Freeform 31">
              <a:extLst>
                <a:ext uri="{FF2B5EF4-FFF2-40B4-BE49-F238E27FC236}">
                  <a16:creationId xmlns:a16="http://schemas.microsoft.com/office/drawing/2014/main" id="{E27B87BC-295D-9E42-9174-B1E790C06503}"/>
                </a:ext>
              </a:extLst>
            </p:cNvPr>
            <p:cNvSpPr/>
            <p:nvPr/>
          </p:nvSpPr>
          <p:spPr>
            <a:xfrm>
              <a:off x="0" y="0"/>
              <a:ext cx="1707334" cy="332431"/>
            </a:xfrm>
            <a:custGeom>
              <a:avLst/>
              <a:gdLst/>
              <a:ahLst/>
              <a:cxnLst/>
              <a:rect l="l" t="t" r="r" b="b"/>
              <a:pathLst>
                <a:path w="1707334" h="332431">
                  <a:moveTo>
                    <a:pt x="33581" y="0"/>
                  </a:moveTo>
                  <a:lnTo>
                    <a:pt x="1673753" y="0"/>
                  </a:lnTo>
                  <a:cubicBezTo>
                    <a:pt x="1682660" y="0"/>
                    <a:pt x="1691201" y="3538"/>
                    <a:pt x="1697499" y="9836"/>
                  </a:cubicBezTo>
                  <a:cubicBezTo>
                    <a:pt x="1703796" y="16133"/>
                    <a:pt x="1707334" y="24675"/>
                    <a:pt x="1707334" y="33581"/>
                  </a:cubicBezTo>
                  <a:lnTo>
                    <a:pt x="1707334" y="298850"/>
                  </a:lnTo>
                  <a:cubicBezTo>
                    <a:pt x="1707334" y="317396"/>
                    <a:pt x="1692300" y="332431"/>
                    <a:pt x="1673753" y="332431"/>
                  </a:cubicBezTo>
                  <a:lnTo>
                    <a:pt x="33581" y="332431"/>
                  </a:lnTo>
                  <a:cubicBezTo>
                    <a:pt x="24675" y="332431"/>
                    <a:pt x="16133" y="328893"/>
                    <a:pt x="9836" y="322595"/>
                  </a:cubicBezTo>
                  <a:cubicBezTo>
                    <a:pt x="3538" y="316298"/>
                    <a:pt x="0" y="307756"/>
                    <a:pt x="0" y="298850"/>
                  </a:cubicBezTo>
                  <a:lnTo>
                    <a:pt x="0" y="33581"/>
                  </a:lnTo>
                  <a:cubicBezTo>
                    <a:pt x="0" y="15035"/>
                    <a:pt x="15035" y="0"/>
                    <a:pt x="33581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26A96B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TextBox 32">
              <a:extLst>
                <a:ext uri="{FF2B5EF4-FFF2-40B4-BE49-F238E27FC236}">
                  <a16:creationId xmlns:a16="http://schemas.microsoft.com/office/drawing/2014/main" id="{AB9EE1B1-1303-67A2-E0CB-38C8C54DF474}"/>
                </a:ext>
              </a:extLst>
            </p:cNvPr>
            <p:cNvSpPr txBox="1"/>
            <p:nvPr/>
          </p:nvSpPr>
          <p:spPr>
            <a:xfrm>
              <a:off x="0" y="-38100"/>
              <a:ext cx="1707334" cy="3705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83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5" name="Group 33">
            <a:extLst>
              <a:ext uri="{FF2B5EF4-FFF2-40B4-BE49-F238E27FC236}">
                <a16:creationId xmlns:a16="http://schemas.microsoft.com/office/drawing/2014/main" id="{7B204CCA-5650-95EC-8EB9-C652150161EE}"/>
              </a:ext>
            </a:extLst>
          </p:cNvPr>
          <p:cNvGrpSpPr/>
          <p:nvPr/>
        </p:nvGrpSpPr>
        <p:grpSpPr>
          <a:xfrm>
            <a:off x="884209" y="5937082"/>
            <a:ext cx="856745" cy="856745"/>
            <a:chOff x="0" y="0"/>
            <a:chExt cx="812800" cy="812800"/>
          </a:xfrm>
        </p:grpSpPr>
        <p:sp>
          <p:nvSpPr>
            <p:cNvPr id="156" name="Freeform 34">
              <a:extLst>
                <a:ext uri="{FF2B5EF4-FFF2-40B4-BE49-F238E27FC236}">
                  <a16:creationId xmlns:a16="http://schemas.microsoft.com/office/drawing/2014/main" id="{A3DEB7EF-2CEF-C1C8-FDE5-3DCBA601A1A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TextBox 35">
              <a:extLst>
                <a:ext uri="{FF2B5EF4-FFF2-40B4-BE49-F238E27FC236}">
                  <a16:creationId xmlns:a16="http://schemas.microsoft.com/office/drawing/2014/main" id="{C7DD50BE-D056-008D-B40E-F7D2A35DCBB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83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8" name="Group 36">
            <a:extLst>
              <a:ext uri="{FF2B5EF4-FFF2-40B4-BE49-F238E27FC236}">
                <a16:creationId xmlns:a16="http://schemas.microsoft.com/office/drawing/2014/main" id="{207008FC-E2F6-DC15-B1F9-8515F5789855}"/>
              </a:ext>
            </a:extLst>
          </p:cNvPr>
          <p:cNvGrpSpPr/>
          <p:nvPr/>
        </p:nvGrpSpPr>
        <p:grpSpPr>
          <a:xfrm>
            <a:off x="6878309" y="3031823"/>
            <a:ext cx="4702277" cy="2235348"/>
            <a:chOff x="0" y="-38100"/>
            <a:chExt cx="1632342" cy="775976"/>
          </a:xfrm>
        </p:grpSpPr>
        <p:sp>
          <p:nvSpPr>
            <p:cNvPr id="159" name="Freeform 37">
              <a:extLst>
                <a:ext uri="{FF2B5EF4-FFF2-40B4-BE49-F238E27FC236}">
                  <a16:creationId xmlns:a16="http://schemas.microsoft.com/office/drawing/2014/main" id="{BDCA8BC5-8E35-80D0-8968-B4F5BDCAB356}"/>
                </a:ext>
              </a:extLst>
            </p:cNvPr>
            <p:cNvSpPr/>
            <p:nvPr/>
          </p:nvSpPr>
          <p:spPr>
            <a:xfrm>
              <a:off x="0" y="67226"/>
              <a:ext cx="1632342" cy="670650"/>
            </a:xfrm>
            <a:custGeom>
              <a:avLst/>
              <a:gdLst/>
              <a:ahLst/>
              <a:cxnLst/>
              <a:rect l="l" t="t" r="r" b="b"/>
              <a:pathLst>
                <a:path w="1632342" h="737876">
                  <a:moveTo>
                    <a:pt x="35124" y="0"/>
                  </a:moveTo>
                  <a:lnTo>
                    <a:pt x="1597218" y="0"/>
                  </a:lnTo>
                  <a:cubicBezTo>
                    <a:pt x="1616617" y="0"/>
                    <a:pt x="1632342" y="15725"/>
                    <a:pt x="1632342" y="35124"/>
                  </a:cubicBezTo>
                  <a:lnTo>
                    <a:pt x="1632342" y="702752"/>
                  </a:lnTo>
                  <a:cubicBezTo>
                    <a:pt x="1632342" y="712067"/>
                    <a:pt x="1628641" y="721001"/>
                    <a:pt x="1622055" y="727588"/>
                  </a:cubicBezTo>
                  <a:cubicBezTo>
                    <a:pt x="1615468" y="734175"/>
                    <a:pt x="1606534" y="737876"/>
                    <a:pt x="1597218" y="737876"/>
                  </a:cubicBezTo>
                  <a:lnTo>
                    <a:pt x="35124" y="737876"/>
                  </a:lnTo>
                  <a:cubicBezTo>
                    <a:pt x="15725" y="737876"/>
                    <a:pt x="0" y="722150"/>
                    <a:pt x="0" y="702752"/>
                  </a:cubicBezTo>
                  <a:lnTo>
                    <a:pt x="0" y="35124"/>
                  </a:lnTo>
                  <a:cubicBezTo>
                    <a:pt x="0" y="25808"/>
                    <a:pt x="3701" y="16874"/>
                    <a:pt x="10287" y="10287"/>
                  </a:cubicBezTo>
                  <a:cubicBezTo>
                    <a:pt x="16874" y="3701"/>
                    <a:pt x="25808" y="0"/>
                    <a:pt x="35124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26A96B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TextBox 38">
              <a:extLst>
                <a:ext uri="{FF2B5EF4-FFF2-40B4-BE49-F238E27FC236}">
                  <a16:creationId xmlns:a16="http://schemas.microsoft.com/office/drawing/2014/main" id="{4EBB02CD-4B44-6830-50E2-1199F0B1FF3B}"/>
                </a:ext>
              </a:extLst>
            </p:cNvPr>
            <p:cNvSpPr txBox="1"/>
            <p:nvPr/>
          </p:nvSpPr>
          <p:spPr>
            <a:xfrm>
              <a:off x="0" y="-38100"/>
              <a:ext cx="1632342" cy="77597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83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1" name="Freeform 40">
            <a:extLst>
              <a:ext uri="{FF2B5EF4-FFF2-40B4-BE49-F238E27FC236}">
                <a16:creationId xmlns:a16="http://schemas.microsoft.com/office/drawing/2014/main" id="{BF3F9582-1FD2-EB33-5890-78611F500201}"/>
              </a:ext>
            </a:extLst>
          </p:cNvPr>
          <p:cNvSpPr/>
          <p:nvPr/>
        </p:nvSpPr>
        <p:spPr>
          <a:xfrm>
            <a:off x="1234878" y="5841857"/>
            <a:ext cx="399720" cy="601083"/>
          </a:xfrm>
          <a:custGeom>
            <a:avLst/>
            <a:gdLst/>
            <a:ahLst/>
            <a:cxnLst/>
            <a:rect l="l" t="t" r="r" b="b"/>
            <a:pathLst>
              <a:path w="599580" h="901625">
                <a:moveTo>
                  <a:pt x="0" y="0"/>
                </a:moveTo>
                <a:lnTo>
                  <a:pt x="599581" y="0"/>
                </a:lnTo>
                <a:lnTo>
                  <a:pt x="599581" y="901625"/>
                </a:lnTo>
                <a:lnTo>
                  <a:pt x="0" y="901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41">
            <a:extLst>
              <a:ext uri="{FF2B5EF4-FFF2-40B4-BE49-F238E27FC236}">
                <a16:creationId xmlns:a16="http://schemas.microsoft.com/office/drawing/2014/main" id="{D374980D-A667-9AFD-620B-38F797A05557}"/>
              </a:ext>
            </a:extLst>
          </p:cNvPr>
          <p:cNvSpPr txBox="1"/>
          <p:nvPr/>
        </p:nvSpPr>
        <p:spPr>
          <a:xfrm>
            <a:off x="1740954" y="3487246"/>
            <a:ext cx="4051095" cy="1447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8334" marR="0" lvl="1" indent="0" algn="l" defTabSz="914400" rtl="0" eaLnBrk="1" fontAlgn="auto" latinLnBrk="0" hangingPunct="1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66" b="0" i="0" u="none" strike="noStrike" kern="1200" cap="none" spc="0" normalizeH="0" baseline="0" noProof="0" dirty="0">
              <a:ln>
                <a:noFill/>
              </a:ln>
              <a:solidFill>
                <a:srgbClr val="347792"/>
              </a:solidFill>
              <a:effectLst/>
              <a:uLnTx/>
              <a:uFillTx/>
              <a:latin typeface="Gilroy"/>
              <a:ea typeface="+mn-ea"/>
              <a:cs typeface="+mn-cs"/>
              <a:sym typeface="Gilroy"/>
            </a:endParaRPr>
          </a:p>
          <a:p>
            <a:pPr marL="316668" marR="0" lvl="1" indent="-158334" algn="l" defTabSz="914400" rtl="0" eaLnBrk="1" fontAlgn="auto" latinLnBrk="0" hangingPunct="1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66" b="0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Gilroy"/>
                <a:ea typeface="+mn-ea"/>
                <a:cs typeface="+mn-cs"/>
                <a:sym typeface="Gilroy"/>
              </a:rPr>
              <a:t>dont 10 998 </a:t>
            </a:r>
            <a:r>
              <a:rPr kumimoji="0" lang="fr-FR" sz="1466" b="0" i="0" u="none" strike="noStrike" kern="1200" cap="none" spc="0" normalizeH="0" baseline="0" noProof="0" dirty="0" err="1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Gilroy"/>
                <a:ea typeface="+mn-ea"/>
                <a:cs typeface="+mn-cs"/>
                <a:sym typeface="Gilroy"/>
              </a:rPr>
              <a:t>Teq</a:t>
            </a:r>
            <a:r>
              <a:rPr kumimoji="0" lang="fr-FR" sz="1466" b="0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Gilroy"/>
                <a:ea typeface="+mn-ea"/>
                <a:cs typeface="+mn-cs"/>
                <a:sym typeface="Gilroy"/>
              </a:rPr>
              <a:t> CO2 grâce au R-PAS</a:t>
            </a:r>
          </a:p>
          <a:p>
            <a:pPr marL="316668" marR="0" lvl="1" indent="-158334" algn="l" defTabSz="914400" rtl="0" eaLnBrk="1" fontAlgn="auto" latinLnBrk="0" hangingPunct="1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66" b="0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Gilroy"/>
                <a:ea typeface="+mn-ea"/>
                <a:cs typeface="+mn-cs"/>
                <a:sym typeface="Gilroy"/>
              </a:rPr>
              <a:t>30 236 </a:t>
            </a:r>
            <a:r>
              <a:rPr kumimoji="0" lang="fr-FR" sz="1466" b="0" i="0" u="none" strike="noStrike" kern="1200" cap="none" spc="0" normalizeH="0" baseline="0" noProof="0" dirty="0" err="1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Gilroy"/>
                <a:ea typeface="+mn-ea"/>
                <a:cs typeface="+mn-cs"/>
                <a:sym typeface="Gilroy"/>
              </a:rPr>
              <a:t>Teq</a:t>
            </a:r>
            <a:r>
              <a:rPr kumimoji="0" lang="fr-FR" sz="1466" b="0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Gilroy"/>
                <a:ea typeface="+mn-ea"/>
                <a:cs typeface="+mn-cs"/>
                <a:sym typeface="Gilroy"/>
              </a:rPr>
              <a:t> évitées depuis 2018</a:t>
            </a:r>
          </a:p>
          <a:p>
            <a:pPr marL="316668" marR="0" lvl="1" indent="-158334" algn="l" defTabSz="914400" rtl="0" eaLnBrk="1" fontAlgn="auto" latinLnBrk="0" hangingPunct="1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66" b="0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Gilroy"/>
                <a:ea typeface="+mn-ea"/>
                <a:cs typeface="+mn-cs"/>
                <a:sym typeface="Gilroy"/>
              </a:rPr>
              <a:t>concerne 9 synergies</a:t>
            </a:r>
          </a:p>
          <a:p>
            <a:pPr marL="316668" marR="0" lvl="1" indent="-158334" algn="l" defTabSz="914400" rtl="0" eaLnBrk="1" fontAlgn="auto" latinLnBrk="0" hangingPunct="1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66" b="0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Gilroy"/>
                <a:ea typeface="+mn-ea"/>
                <a:cs typeface="+mn-cs"/>
                <a:sym typeface="Gilroy"/>
              </a:rPr>
              <a:t>Equivalent GES émis par 971 Français</a:t>
            </a:r>
          </a:p>
          <a:p>
            <a:pPr marL="316668" marR="0" lvl="1" indent="-158334" algn="l" defTabSz="914400" rtl="0" eaLnBrk="1" fontAlgn="auto" latinLnBrk="0" hangingPunct="1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1466" b="0" i="0" u="none" strike="noStrike" kern="1200" cap="none" spc="0" normalizeH="0" baseline="0" noProof="0" dirty="0">
              <a:ln>
                <a:noFill/>
              </a:ln>
              <a:solidFill>
                <a:srgbClr val="347792"/>
              </a:solidFill>
              <a:effectLst/>
              <a:uLnTx/>
              <a:uFillTx/>
              <a:latin typeface="Gilroy"/>
              <a:ea typeface="Gilroy"/>
              <a:cs typeface="Gilroy"/>
              <a:sym typeface="Gilroy"/>
            </a:endParaRPr>
          </a:p>
        </p:txBody>
      </p:sp>
      <p:sp>
        <p:nvSpPr>
          <p:cNvPr id="163" name="TextBox 42">
            <a:extLst>
              <a:ext uri="{FF2B5EF4-FFF2-40B4-BE49-F238E27FC236}">
                <a16:creationId xmlns:a16="http://schemas.microsoft.com/office/drawing/2014/main" id="{36AB8D59-98F7-7359-04E5-9CA8D41EE9F7}"/>
              </a:ext>
            </a:extLst>
          </p:cNvPr>
          <p:cNvSpPr txBox="1"/>
          <p:nvPr/>
        </p:nvSpPr>
        <p:spPr>
          <a:xfrm>
            <a:off x="7345945" y="2156899"/>
            <a:ext cx="3965065" cy="718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8" marR="0" lvl="1" indent="-158334" algn="l" defTabSz="914400" rtl="0" eaLnBrk="1" fontAlgn="auto" latinLnBrk="0" hangingPunct="1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66" b="0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Gilroy"/>
                <a:ea typeface="Gilroy"/>
                <a:cs typeface="Gilroy"/>
                <a:sym typeface="Gilroy"/>
              </a:rPr>
              <a:t>Concerne 5 synergies </a:t>
            </a:r>
          </a:p>
          <a:p>
            <a:pPr marL="316668" marR="0" lvl="1" indent="-158334" algn="l" defTabSz="914400" rtl="0" eaLnBrk="1" fontAlgn="auto" latinLnBrk="0" hangingPunct="1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66" b="0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Gilroy"/>
                <a:ea typeface="Gilroy"/>
                <a:cs typeface="Gilroy"/>
                <a:sym typeface="Gilroy"/>
              </a:rPr>
              <a:t>Depuis 2015 les gains directs sont estimés à </a:t>
            </a:r>
            <a:r>
              <a:rPr kumimoji="0" lang="fr-FR" sz="1466" b="1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Gilroy Bold"/>
                <a:ea typeface="Gilroy Bold"/>
                <a:cs typeface="Gilroy Bold"/>
                <a:sym typeface="Gilroy Bold"/>
              </a:rPr>
              <a:t>1,303 M€</a:t>
            </a:r>
          </a:p>
        </p:txBody>
      </p:sp>
      <p:sp>
        <p:nvSpPr>
          <p:cNvPr id="164" name="TextBox 43">
            <a:extLst>
              <a:ext uri="{FF2B5EF4-FFF2-40B4-BE49-F238E27FC236}">
                <a16:creationId xmlns:a16="http://schemas.microsoft.com/office/drawing/2014/main" id="{3D4A5FF5-C66E-2224-BC60-A25A376FCB62}"/>
              </a:ext>
            </a:extLst>
          </p:cNvPr>
          <p:cNvSpPr txBox="1"/>
          <p:nvPr/>
        </p:nvSpPr>
        <p:spPr>
          <a:xfrm>
            <a:off x="7409446" y="1763712"/>
            <a:ext cx="3027447" cy="34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7 367€ DE GAINS DIRECTS</a:t>
            </a:r>
          </a:p>
        </p:txBody>
      </p:sp>
      <p:sp>
        <p:nvSpPr>
          <p:cNvPr id="165" name="TextBox 44">
            <a:extLst>
              <a:ext uri="{FF2B5EF4-FFF2-40B4-BE49-F238E27FC236}">
                <a16:creationId xmlns:a16="http://schemas.microsoft.com/office/drawing/2014/main" id="{3898820D-8B36-C99F-4437-525B0E60346E}"/>
              </a:ext>
            </a:extLst>
          </p:cNvPr>
          <p:cNvSpPr txBox="1"/>
          <p:nvPr/>
        </p:nvSpPr>
        <p:spPr>
          <a:xfrm>
            <a:off x="1821354" y="3324030"/>
            <a:ext cx="3817002" cy="257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9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38" b="1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11 648 TONNES EQUIVALENT CO2 ÉVITÉES</a:t>
            </a:r>
          </a:p>
        </p:txBody>
      </p:sp>
      <p:sp>
        <p:nvSpPr>
          <p:cNvPr id="166" name="TextBox 46">
            <a:extLst>
              <a:ext uri="{FF2B5EF4-FFF2-40B4-BE49-F238E27FC236}">
                <a16:creationId xmlns:a16="http://schemas.microsoft.com/office/drawing/2014/main" id="{2DB64943-DD7A-DDA6-6EAD-35F381C5E24E}"/>
              </a:ext>
            </a:extLst>
          </p:cNvPr>
          <p:cNvSpPr txBox="1"/>
          <p:nvPr/>
        </p:nvSpPr>
        <p:spPr>
          <a:xfrm>
            <a:off x="1740955" y="1728843"/>
            <a:ext cx="4343797" cy="796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9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38" b="1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3 805 TONNES DE MATIÈRES VALORISÉES</a:t>
            </a:r>
          </a:p>
          <a:p>
            <a:pPr marL="0" marR="0" lvl="0" indent="0" algn="l" defTabSz="914400" rtl="0" eaLnBrk="1" fontAlgn="auto" latinLnBrk="0" hangingPunct="1">
              <a:lnSpc>
                <a:spcPts val="209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38" b="1" i="0" u="none" strike="noStrike" kern="1200" cap="none" spc="0" normalizeH="0" baseline="0" noProof="0" dirty="0">
              <a:ln>
                <a:noFill/>
              </a:ln>
              <a:solidFill>
                <a:srgbClr val="347792"/>
              </a:solidFill>
              <a:effectLst/>
              <a:uLnTx/>
              <a:uFillTx/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  <a:p>
            <a:pPr marL="0" marR="0" lvl="0" indent="0" algn="l" defTabSz="914400" rtl="0" eaLnBrk="1" fontAlgn="auto" latinLnBrk="0" hangingPunct="1">
              <a:lnSpc>
                <a:spcPts val="209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38" b="1" i="0" u="none" strike="noStrike" kern="1200" cap="none" spc="0" normalizeH="0" baseline="0" noProof="0" dirty="0">
              <a:ln>
                <a:noFill/>
              </a:ln>
              <a:solidFill>
                <a:srgbClr val="347792"/>
              </a:solidFill>
              <a:effectLst/>
              <a:uLnTx/>
              <a:uFillTx/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sp>
        <p:nvSpPr>
          <p:cNvPr id="167" name="TextBox 47">
            <a:extLst>
              <a:ext uri="{FF2B5EF4-FFF2-40B4-BE49-F238E27FC236}">
                <a16:creationId xmlns:a16="http://schemas.microsoft.com/office/drawing/2014/main" id="{059A0520-9BFF-C171-4A5A-96A464A16627}"/>
              </a:ext>
            </a:extLst>
          </p:cNvPr>
          <p:cNvSpPr txBox="1"/>
          <p:nvPr/>
        </p:nvSpPr>
        <p:spPr>
          <a:xfrm>
            <a:off x="1720740" y="2099638"/>
            <a:ext cx="405109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8" marR="0" lvl="1" indent="-158334" algn="l" defTabSz="914400" rtl="0" eaLnBrk="1" fontAlgn="auto" latinLnBrk="0" hangingPunct="1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66" b="0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Gilroy"/>
                <a:ea typeface="Gilroy"/>
                <a:cs typeface="Gilroy"/>
                <a:sym typeface="Gilroy"/>
              </a:rPr>
              <a:t>Concerne 14 </a:t>
            </a:r>
            <a:r>
              <a:rPr kumimoji="0" lang="fr-FR" sz="1466" b="0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Gilroy"/>
                <a:ea typeface="+mn-ea"/>
                <a:cs typeface="+mn-cs"/>
                <a:sym typeface="Gilroy"/>
              </a:rPr>
              <a:t>synergies</a:t>
            </a:r>
          </a:p>
          <a:p>
            <a:pPr marL="316668" marR="0" lvl="1" indent="-158334" algn="l" defTabSz="914400" rtl="0" eaLnBrk="1" fontAlgn="auto" latinLnBrk="0" hangingPunct="1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66" b="0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Gilroy"/>
                <a:ea typeface="+mn-ea"/>
                <a:cs typeface="+mn-cs"/>
                <a:sym typeface="Gilroy"/>
              </a:rPr>
              <a:t>Equivalent aux déchets de 7 194 Franç</a:t>
            </a:r>
            <a:r>
              <a:rPr kumimoji="0" lang="fr-FR" sz="1466" b="0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Gilroy"/>
                <a:ea typeface="Gilroy"/>
                <a:cs typeface="Gilroy"/>
                <a:sym typeface="Gilroy"/>
              </a:rPr>
              <a:t>ais</a:t>
            </a:r>
          </a:p>
        </p:txBody>
      </p:sp>
      <p:sp>
        <p:nvSpPr>
          <p:cNvPr id="168" name="TextBox 48">
            <a:extLst>
              <a:ext uri="{FF2B5EF4-FFF2-40B4-BE49-F238E27FC236}">
                <a16:creationId xmlns:a16="http://schemas.microsoft.com/office/drawing/2014/main" id="{8CA72D37-721A-1CA1-A487-5F1C4579DD79}"/>
              </a:ext>
            </a:extLst>
          </p:cNvPr>
          <p:cNvSpPr txBox="1"/>
          <p:nvPr/>
        </p:nvSpPr>
        <p:spPr>
          <a:xfrm>
            <a:off x="1740954" y="5382780"/>
            <a:ext cx="4253691" cy="257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9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38" b="1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5 460M3 D’EAU EVITÉS</a:t>
            </a:r>
          </a:p>
        </p:txBody>
      </p:sp>
      <p:sp>
        <p:nvSpPr>
          <p:cNvPr id="169" name="TextBox 49">
            <a:extLst>
              <a:ext uri="{FF2B5EF4-FFF2-40B4-BE49-F238E27FC236}">
                <a16:creationId xmlns:a16="http://schemas.microsoft.com/office/drawing/2014/main" id="{332B0202-A585-58BE-1251-A8F27BB82BF9}"/>
              </a:ext>
            </a:extLst>
          </p:cNvPr>
          <p:cNvSpPr txBox="1"/>
          <p:nvPr/>
        </p:nvSpPr>
        <p:spPr>
          <a:xfrm>
            <a:off x="1720740" y="5753575"/>
            <a:ext cx="4051095" cy="22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8" marR="0" lvl="1" indent="-158334" algn="l" defTabSz="914400" rtl="0" eaLnBrk="1" fontAlgn="auto" latinLnBrk="0" hangingPunct="1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66" b="0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Gilroy"/>
                <a:ea typeface="Gilroy"/>
                <a:cs typeface="Gilroy"/>
                <a:sym typeface="Gilroy"/>
              </a:rPr>
              <a:t>Concerne 1 synergie et 4 entreprises</a:t>
            </a:r>
          </a:p>
        </p:txBody>
      </p:sp>
      <p:sp>
        <p:nvSpPr>
          <p:cNvPr id="170" name="TextBox 50">
            <a:extLst>
              <a:ext uri="{FF2B5EF4-FFF2-40B4-BE49-F238E27FC236}">
                <a16:creationId xmlns:a16="http://schemas.microsoft.com/office/drawing/2014/main" id="{EF923DDF-1EA4-AA72-5E40-12C4DA40642E}"/>
              </a:ext>
            </a:extLst>
          </p:cNvPr>
          <p:cNvSpPr txBox="1"/>
          <p:nvPr/>
        </p:nvSpPr>
        <p:spPr>
          <a:xfrm>
            <a:off x="7203250" y="3944077"/>
            <a:ext cx="4107760" cy="1203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8" marR="0" lvl="1" indent="-158334" algn="l" defTabSz="914400" rtl="0" eaLnBrk="1" fontAlgn="auto" latinLnBrk="0" hangingPunct="1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66" b="0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Gilroy"/>
                <a:ea typeface="Gilroy"/>
                <a:cs typeface="Gilroy"/>
                <a:sym typeface="Gilroy"/>
              </a:rPr>
              <a:t>390 heures de travail en insertion</a:t>
            </a:r>
          </a:p>
          <a:p>
            <a:pPr marL="316668" marR="0" lvl="1" indent="-158334" algn="l" defTabSz="914400" rtl="0" eaLnBrk="1" fontAlgn="auto" latinLnBrk="0" hangingPunct="1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66" b="0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Gilroy"/>
                <a:ea typeface="Gilroy"/>
                <a:cs typeface="Gilroy"/>
                <a:sym typeface="Gilroy"/>
              </a:rPr>
              <a:t>7 nouveaux partenaires</a:t>
            </a:r>
          </a:p>
          <a:p>
            <a:pPr marL="316668" marR="0" lvl="1" indent="-158334" algn="l" defTabSz="914400" rtl="0" eaLnBrk="1" fontAlgn="auto" latinLnBrk="0" hangingPunct="1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66" b="0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Gilroy"/>
                <a:ea typeface="Gilroy"/>
                <a:cs typeface="Gilroy"/>
                <a:sym typeface="Gilroy"/>
              </a:rPr>
              <a:t>4 promesses d’embauche</a:t>
            </a:r>
          </a:p>
          <a:p>
            <a:pPr marL="316668" marR="0" lvl="1" indent="-158334" algn="l" defTabSz="914400" rtl="0" eaLnBrk="1" fontAlgn="auto" latinLnBrk="0" hangingPunct="1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66" b="0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Gilroy"/>
                <a:ea typeface="Gilroy"/>
                <a:cs typeface="Gilroy"/>
                <a:sym typeface="Gilroy"/>
              </a:rPr>
              <a:t>45 jeunes sensibilisés aux métiers de l’espace portuaire</a:t>
            </a:r>
          </a:p>
        </p:txBody>
      </p:sp>
      <p:sp>
        <p:nvSpPr>
          <p:cNvPr id="171" name="TextBox 51">
            <a:extLst>
              <a:ext uri="{FF2B5EF4-FFF2-40B4-BE49-F238E27FC236}">
                <a16:creationId xmlns:a16="http://schemas.microsoft.com/office/drawing/2014/main" id="{80354193-CF89-D667-0380-1E3D32A58614}"/>
              </a:ext>
            </a:extLst>
          </p:cNvPr>
          <p:cNvSpPr txBox="1"/>
          <p:nvPr/>
        </p:nvSpPr>
        <p:spPr>
          <a:xfrm>
            <a:off x="7409445" y="3514238"/>
            <a:ext cx="3611399" cy="245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1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71" b="1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INDICATEURS SOCIÉTAUX</a:t>
            </a:r>
          </a:p>
        </p:txBody>
      </p:sp>
      <p:grpSp>
        <p:nvGrpSpPr>
          <p:cNvPr id="175" name="Group 55">
            <a:extLst>
              <a:ext uri="{FF2B5EF4-FFF2-40B4-BE49-F238E27FC236}">
                <a16:creationId xmlns:a16="http://schemas.microsoft.com/office/drawing/2014/main" id="{376EAB78-409D-F2E1-660C-8CFAF150F59E}"/>
              </a:ext>
            </a:extLst>
          </p:cNvPr>
          <p:cNvGrpSpPr/>
          <p:nvPr/>
        </p:nvGrpSpPr>
        <p:grpSpPr>
          <a:xfrm>
            <a:off x="6701385" y="2319464"/>
            <a:ext cx="781383" cy="781383"/>
            <a:chOff x="0" y="0"/>
            <a:chExt cx="812800" cy="812800"/>
          </a:xfrm>
        </p:grpSpPr>
        <p:sp>
          <p:nvSpPr>
            <p:cNvPr id="176" name="Freeform 56">
              <a:extLst>
                <a:ext uri="{FF2B5EF4-FFF2-40B4-BE49-F238E27FC236}">
                  <a16:creationId xmlns:a16="http://schemas.microsoft.com/office/drawing/2014/main" id="{DFB79E20-5DAF-8843-97CD-F7C439458C4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TextBox 57">
              <a:extLst>
                <a:ext uri="{FF2B5EF4-FFF2-40B4-BE49-F238E27FC236}">
                  <a16:creationId xmlns:a16="http://schemas.microsoft.com/office/drawing/2014/main" id="{C4999D5E-2C4F-960A-B7FE-735F25177E0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83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8" name="Group 58">
            <a:extLst>
              <a:ext uri="{FF2B5EF4-FFF2-40B4-BE49-F238E27FC236}">
                <a16:creationId xmlns:a16="http://schemas.microsoft.com/office/drawing/2014/main" id="{6E8F385B-DF07-535A-99F8-DC4BF9ABC8D2}"/>
              </a:ext>
            </a:extLst>
          </p:cNvPr>
          <p:cNvGrpSpPr/>
          <p:nvPr/>
        </p:nvGrpSpPr>
        <p:grpSpPr>
          <a:xfrm>
            <a:off x="6556149" y="2281783"/>
            <a:ext cx="926619" cy="856745"/>
            <a:chOff x="0" y="0"/>
            <a:chExt cx="879090" cy="812800"/>
          </a:xfrm>
        </p:grpSpPr>
        <p:sp>
          <p:nvSpPr>
            <p:cNvPr id="179" name="Freeform 59">
              <a:extLst>
                <a:ext uri="{FF2B5EF4-FFF2-40B4-BE49-F238E27FC236}">
                  <a16:creationId xmlns:a16="http://schemas.microsoft.com/office/drawing/2014/main" id="{3B6B4C4B-1B39-C08A-EA73-5184AC184DCC}"/>
                </a:ext>
              </a:extLst>
            </p:cNvPr>
            <p:cNvSpPr/>
            <p:nvPr/>
          </p:nvSpPr>
          <p:spPr>
            <a:xfrm>
              <a:off x="0" y="0"/>
              <a:ext cx="879090" cy="812800"/>
            </a:xfrm>
            <a:custGeom>
              <a:avLst/>
              <a:gdLst/>
              <a:ahLst/>
              <a:cxnLst/>
              <a:rect l="l" t="t" r="r" b="b"/>
              <a:pathLst>
                <a:path w="879090" h="812800">
                  <a:moveTo>
                    <a:pt x="439545" y="0"/>
                  </a:moveTo>
                  <a:cubicBezTo>
                    <a:pt x="196791" y="0"/>
                    <a:pt x="0" y="181951"/>
                    <a:pt x="0" y="406400"/>
                  </a:cubicBezTo>
                  <a:cubicBezTo>
                    <a:pt x="0" y="630849"/>
                    <a:pt x="196791" y="812800"/>
                    <a:pt x="439545" y="812800"/>
                  </a:cubicBezTo>
                  <a:cubicBezTo>
                    <a:pt x="682299" y="812800"/>
                    <a:pt x="879090" y="630849"/>
                    <a:pt x="879090" y="406400"/>
                  </a:cubicBezTo>
                  <a:cubicBezTo>
                    <a:pt x="879090" y="181951"/>
                    <a:pt x="682299" y="0"/>
                    <a:pt x="439545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TextBox 60">
              <a:extLst>
                <a:ext uri="{FF2B5EF4-FFF2-40B4-BE49-F238E27FC236}">
                  <a16:creationId xmlns:a16="http://schemas.microsoft.com/office/drawing/2014/main" id="{CF018BAC-9691-C131-8A99-B31E5B255BBD}"/>
                </a:ext>
              </a:extLst>
            </p:cNvPr>
            <p:cNvSpPr txBox="1"/>
            <p:nvPr/>
          </p:nvSpPr>
          <p:spPr>
            <a:xfrm>
              <a:off x="82415" y="38100"/>
              <a:ext cx="71426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83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1" name="Freeform 61">
            <a:extLst>
              <a:ext uri="{FF2B5EF4-FFF2-40B4-BE49-F238E27FC236}">
                <a16:creationId xmlns:a16="http://schemas.microsoft.com/office/drawing/2014/main" id="{605397FE-D242-3FEE-F495-4EDC6D5D0E3E}"/>
              </a:ext>
            </a:extLst>
          </p:cNvPr>
          <p:cNvSpPr/>
          <p:nvPr/>
        </p:nvSpPr>
        <p:spPr>
          <a:xfrm>
            <a:off x="6701385" y="2388430"/>
            <a:ext cx="555637" cy="623436"/>
          </a:xfrm>
          <a:custGeom>
            <a:avLst/>
            <a:gdLst/>
            <a:ahLst/>
            <a:cxnLst/>
            <a:rect l="l" t="t" r="r" b="b"/>
            <a:pathLst>
              <a:path w="833456" h="935154">
                <a:moveTo>
                  <a:pt x="0" y="0"/>
                </a:moveTo>
                <a:lnTo>
                  <a:pt x="833455" y="0"/>
                </a:lnTo>
                <a:lnTo>
                  <a:pt x="833455" y="935154"/>
                </a:lnTo>
                <a:lnTo>
                  <a:pt x="0" y="935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2" name="Group 62">
            <a:extLst>
              <a:ext uri="{FF2B5EF4-FFF2-40B4-BE49-F238E27FC236}">
                <a16:creationId xmlns:a16="http://schemas.microsoft.com/office/drawing/2014/main" id="{066F69CF-64E6-62E4-FB1A-367DA3C4BCA1}"/>
              </a:ext>
            </a:extLst>
          </p:cNvPr>
          <p:cNvGrpSpPr/>
          <p:nvPr/>
        </p:nvGrpSpPr>
        <p:grpSpPr>
          <a:xfrm>
            <a:off x="6489199" y="4590917"/>
            <a:ext cx="856745" cy="856745"/>
            <a:chOff x="0" y="0"/>
            <a:chExt cx="812800" cy="812800"/>
          </a:xfrm>
        </p:grpSpPr>
        <p:sp>
          <p:nvSpPr>
            <p:cNvPr id="183" name="Freeform 63">
              <a:extLst>
                <a:ext uri="{FF2B5EF4-FFF2-40B4-BE49-F238E27FC236}">
                  <a16:creationId xmlns:a16="http://schemas.microsoft.com/office/drawing/2014/main" id="{2F4838CB-A955-8708-F825-E0039AFAB19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TextBox 64">
              <a:extLst>
                <a:ext uri="{FF2B5EF4-FFF2-40B4-BE49-F238E27FC236}">
                  <a16:creationId xmlns:a16="http://schemas.microsoft.com/office/drawing/2014/main" id="{153EE6B8-27B7-4ACA-A4E2-756BFD8582E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83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5" name="Freeform 65">
            <a:extLst>
              <a:ext uri="{FF2B5EF4-FFF2-40B4-BE49-F238E27FC236}">
                <a16:creationId xmlns:a16="http://schemas.microsoft.com/office/drawing/2014/main" id="{86A40A97-C5D6-C224-E614-9975DA78888F}"/>
              </a:ext>
            </a:extLst>
          </p:cNvPr>
          <p:cNvSpPr/>
          <p:nvPr/>
        </p:nvSpPr>
        <p:spPr>
          <a:xfrm>
            <a:off x="6642341" y="4695106"/>
            <a:ext cx="625318" cy="639266"/>
          </a:xfrm>
          <a:custGeom>
            <a:avLst/>
            <a:gdLst/>
            <a:ahLst/>
            <a:cxnLst/>
            <a:rect l="l" t="t" r="r" b="b"/>
            <a:pathLst>
              <a:path w="937977" h="958899">
                <a:moveTo>
                  <a:pt x="0" y="0"/>
                </a:moveTo>
                <a:lnTo>
                  <a:pt x="937977" y="0"/>
                </a:lnTo>
                <a:lnTo>
                  <a:pt x="937977" y="958899"/>
                </a:lnTo>
                <a:lnTo>
                  <a:pt x="0" y="9588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8" name="Group 6">
            <a:extLst>
              <a:ext uri="{FF2B5EF4-FFF2-40B4-BE49-F238E27FC236}">
                <a16:creationId xmlns:a16="http://schemas.microsoft.com/office/drawing/2014/main" id="{25DAEF22-05DA-F22C-B887-304B1D7F1EE6}"/>
              </a:ext>
            </a:extLst>
          </p:cNvPr>
          <p:cNvGrpSpPr/>
          <p:nvPr/>
        </p:nvGrpSpPr>
        <p:grpSpPr>
          <a:xfrm>
            <a:off x="6895941" y="5452052"/>
            <a:ext cx="4702277" cy="1564994"/>
            <a:chOff x="0" y="-38100"/>
            <a:chExt cx="1632342" cy="543270"/>
          </a:xfrm>
        </p:grpSpPr>
        <p:sp>
          <p:nvSpPr>
            <p:cNvPr id="189" name="Freeform 7">
              <a:extLst>
                <a:ext uri="{FF2B5EF4-FFF2-40B4-BE49-F238E27FC236}">
                  <a16:creationId xmlns:a16="http://schemas.microsoft.com/office/drawing/2014/main" id="{2DBA371B-2262-42B2-F0C7-959774004F8B}"/>
                </a:ext>
              </a:extLst>
            </p:cNvPr>
            <p:cNvSpPr/>
            <p:nvPr/>
          </p:nvSpPr>
          <p:spPr>
            <a:xfrm>
              <a:off x="0" y="0"/>
              <a:ext cx="1632342" cy="332431"/>
            </a:xfrm>
            <a:custGeom>
              <a:avLst/>
              <a:gdLst/>
              <a:ahLst/>
              <a:cxnLst/>
              <a:rect l="l" t="t" r="r" b="b"/>
              <a:pathLst>
                <a:path w="1632342" h="505170">
                  <a:moveTo>
                    <a:pt x="35124" y="0"/>
                  </a:moveTo>
                  <a:lnTo>
                    <a:pt x="1597218" y="0"/>
                  </a:lnTo>
                  <a:cubicBezTo>
                    <a:pt x="1616617" y="0"/>
                    <a:pt x="1632342" y="15725"/>
                    <a:pt x="1632342" y="35124"/>
                  </a:cubicBezTo>
                  <a:lnTo>
                    <a:pt x="1632342" y="470046"/>
                  </a:lnTo>
                  <a:cubicBezTo>
                    <a:pt x="1632342" y="479362"/>
                    <a:pt x="1628641" y="488295"/>
                    <a:pt x="1622055" y="494882"/>
                  </a:cubicBezTo>
                  <a:cubicBezTo>
                    <a:pt x="1615468" y="501469"/>
                    <a:pt x="1606534" y="505170"/>
                    <a:pt x="1597218" y="505170"/>
                  </a:cubicBezTo>
                  <a:lnTo>
                    <a:pt x="35124" y="505170"/>
                  </a:lnTo>
                  <a:cubicBezTo>
                    <a:pt x="15725" y="505170"/>
                    <a:pt x="0" y="489444"/>
                    <a:pt x="0" y="470046"/>
                  </a:cubicBezTo>
                  <a:lnTo>
                    <a:pt x="0" y="35124"/>
                  </a:lnTo>
                  <a:cubicBezTo>
                    <a:pt x="0" y="25808"/>
                    <a:pt x="3701" y="16874"/>
                    <a:pt x="10287" y="10287"/>
                  </a:cubicBezTo>
                  <a:cubicBezTo>
                    <a:pt x="16874" y="3701"/>
                    <a:pt x="25808" y="0"/>
                    <a:pt x="35124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4C11F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TextBox 8">
              <a:extLst>
                <a:ext uri="{FF2B5EF4-FFF2-40B4-BE49-F238E27FC236}">
                  <a16:creationId xmlns:a16="http://schemas.microsoft.com/office/drawing/2014/main" id="{6EF50FD2-C172-37F2-2C19-F92CFA08D89F}"/>
                </a:ext>
              </a:extLst>
            </p:cNvPr>
            <p:cNvSpPr txBox="1"/>
            <p:nvPr/>
          </p:nvSpPr>
          <p:spPr>
            <a:xfrm>
              <a:off x="0" y="-38100"/>
              <a:ext cx="1632342" cy="54327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83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1" name="Group 58">
            <a:extLst>
              <a:ext uri="{FF2B5EF4-FFF2-40B4-BE49-F238E27FC236}">
                <a16:creationId xmlns:a16="http://schemas.microsoft.com/office/drawing/2014/main" id="{4F0B9DDF-C251-8D3D-CF8E-2557B067FE74}"/>
              </a:ext>
            </a:extLst>
          </p:cNvPr>
          <p:cNvGrpSpPr/>
          <p:nvPr/>
        </p:nvGrpSpPr>
        <p:grpSpPr>
          <a:xfrm>
            <a:off x="6553568" y="6223949"/>
            <a:ext cx="853296" cy="699306"/>
            <a:chOff x="0" y="0"/>
            <a:chExt cx="879090" cy="812800"/>
          </a:xfrm>
        </p:grpSpPr>
        <p:sp>
          <p:nvSpPr>
            <p:cNvPr id="192" name="Freeform 59">
              <a:extLst>
                <a:ext uri="{FF2B5EF4-FFF2-40B4-BE49-F238E27FC236}">
                  <a16:creationId xmlns:a16="http://schemas.microsoft.com/office/drawing/2014/main" id="{9622E709-B17A-446A-B38D-391D3D8EB1DE}"/>
                </a:ext>
              </a:extLst>
            </p:cNvPr>
            <p:cNvSpPr/>
            <p:nvPr/>
          </p:nvSpPr>
          <p:spPr>
            <a:xfrm>
              <a:off x="0" y="0"/>
              <a:ext cx="879090" cy="812800"/>
            </a:xfrm>
            <a:custGeom>
              <a:avLst/>
              <a:gdLst/>
              <a:ahLst/>
              <a:cxnLst/>
              <a:rect l="l" t="t" r="r" b="b"/>
              <a:pathLst>
                <a:path w="879090" h="812800">
                  <a:moveTo>
                    <a:pt x="439545" y="0"/>
                  </a:moveTo>
                  <a:cubicBezTo>
                    <a:pt x="196791" y="0"/>
                    <a:pt x="0" y="181951"/>
                    <a:pt x="0" y="406400"/>
                  </a:cubicBezTo>
                  <a:cubicBezTo>
                    <a:pt x="0" y="630849"/>
                    <a:pt x="196791" y="812800"/>
                    <a:pt x="439545" y="812800"/>
                  </a:cubicBezTo>
                  <a:cubicBezTo>
                    <a:pt x="682299" y="812800"/>
                    <a:pt x="879090" y="630849"/>
                    <a:pt x="879090" y="406400"/>
                  </a:cubicBezTo>
                  <a:cubicBezTo>
                    <a:pt x="879090" y="181951"/>
                    <a:pt x="682299" y="0"/>
                    <a:pt x="439545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TextBox 60">
              <a:extLst>
                <a:ext uri="{FF2B5EF4-FFF2-40B4-BE49-F238E27FC236}">
                  <a16:creationId xmlns:a16="http://schemas.microsoft.com/office/drawing/2014/main" id="{4C988E9C-4442-1217-0A55-D793C3BC499C}"/>
                </a:ext>
              </a:extLst>
            </p:cNvPr>
            <p:cNvSpPr txBox="1"/>
            <p:nvPr/>
          </p:nvSpPr>
          <p:spPr>
            <a:xfrm>
              <a:off x="82415" y="38100"/>
              <a:ext cx="71426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83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4" name="TextBox 42">
            <a:extLst>
              <a:ext uri="{FF2B5EF4-FFF2-40B4-BE49-F238E27FC236}">
                <a16:creationId xmlns:a16="http://schemas.microsoft.com/office/drawing/2014/main" id="{F69141AE-1EDA-6043-F7CD-7F5207323C1C}"/>
              </a:ext>
            </a:extLst>
          </p:cNvPr>
          <p:cNvSpPr txBox="1"/>
          <p:nvPr/>
        </p:nvSpPr>
        <p:spPr>
          <a:xfrm>
            <a:off x="7343362" y="6130063"/>
            <a:ext cx="3965065" cy="22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8" marR="0" lvl="1" indent="-158334" algn="l" defTabSz="914400" rtl="0" eaLnBrk="1" fontAlgn="auto" latinLnBrk="0" hangingPunct="1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466" b="0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Gilroy"/>
                <a:ea typeface="Gilroy"/>
                <a:cs typeface="Gilroy"/>
                <a:sym typeface="Gilroy"/>
              </a:rPr>
              <a:t>4,5 /5</a:t>
            </a:r>
          </a:p>
        </p:txBody>
      </p:sp>
      <p:sp>
        <p:nvSpPr>
          <p:cNvPr id="195" name="TextBox 43">
            <a:extLst>
              <a:ext uri="{FF2B5EF4-FFF2-40B4-BE49-F238E27FC236}">
                <a16:creationId xmlns:a16="http://schemas.microsoft.com/office/drawing/2014/main" id="{A7C91027-A113-5EEE-48DE-7B005E8C25B7}"/>
              </a:ext>
            </a:extLst>
          </p:cNvPr>
          <p:cNvSpPr txBox="1"/>
          <p:nvPr/>
        </p:nvSpPr>
        <p:spPr>
          <a:xfrm>
            <a:off x="7406863" y="5736876"/>
            <a:ext cx="3027447" cy="245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1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71" b="1" i="0" u="none" strike="noStrike" kern="1200" cap="none" spc="0" normalizeH="0" baseline="0" noProof="0" dirty="0">
                <a:ln>
                  <a:noFill/>
                </a:ln>
                <a:solidFill>
                  <a:srgbClr val="347792"/>
                </a:solidFill>
                <a:effectLst/>
                <a:uLnTx/>
                <a:uFillTx/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Retour sur le temps investi (ROTI)</a:t>
            </a:r>
          </a:p>
        </p:txBody>
      </p:sp>
      <p:pic>
        <p:nvPicPr>
          <p:cNvPr id="201" name="Graphique 200" descr="Sablier 60% contour">
            <a:extLst>
              <a:ext uri="{FF2B5EF4-FFF2-40B4-BE49-F238E27FC236}">
                <a16:creationId xmlns:a16="http://schemas.microsoft.com/office/drawing/2014/main" id="{16ADDF3C-ADF3-EDDC-C450-FF4F9F15A5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782804" y="6231920"/>
            <a:ext cx="500243" cy="500243"/>
          </a:xfrm>
          <a:prstGeom prst="rect">
            <a:avLst/>
          </a:prstGeom>
        </p:spPr>
      </p:pic>
      <p:sp>
        <p:nvSpPr>
          <p:cNvPr id="174" name="TextBox 54">
            <a:extLst>
              <a:ext uri="{FF2B5EF4-FFF2-40B4-BE49-F238E27FC236}">
                <a16:creationId xmlns:a16="http://schemas.microsoft.com/office/drawing/2014/main" id="{8771D8A9-A8F0-E63D-1C1D-2FD1C79CF397}"/>
              </a:ext>
            </a:extLst>
          </p:cNvPr>
          <p:cNvSpPr txBox="1"/>
          <p:nvPr/>
        </p:nvSpPr>
        <p:spPr>
          <a:xfrm>
            <a:off x="6364320" y="5720443"/>
            <a:ext cx="696105" cy="736265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914400" rtl="0" eaLnBrk="1" fontAlgn="auto" latinLnBrk="0" hangingPunct="1">
              <a:lnSpc>
                <a:spcPts val="1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600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1AECB-6B5C-E9ED-87D1-AC700EDE5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20147F6E-8DCD-E44F-8569-F0F5D604D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5756" y="3280329"/>
            <a:ext cx="501445" cy="48051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961CE-4A80-5A48-84E5-DA6520BE2DE6}" type="slidenum"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Demi Bold" panose="020B0503020202020204" pitchFamily="34" charset="0"/>
                <a:ea typeface="+mn-ea"/>
                <a:cs typeface="+mn-cs"/>
              </a:rPr>
              <a:pPr marL="0" marR="0" lvl="0" indent="0" algn="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Demi Bold" panose="020B0503020202020204" pitchFamily="34" charset="0"/>
              <a:ea typeface="+mn-ea"/>
              <a:cs typeface="+mn-cs"/>
            </a:endParaRPr>
          </a:p>
        </p:txBody>
      </p:sp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5892C12C-C6D7-C0A8-6E4D-4A2CDD6CC36A}"/>
              </a:ext>
            </a:extLst>
          </p:cNvPr>
          <p:cNvSpPr txBox="1">
            <a:spLocks/>
          </p:cNvSpPr>
          <p:nvPr/>
        </p:nvSpPr>
        <p:spPr>
          <a:xfrm>
            <a:off x="1748728" y="318333"/>
            <a:ext cx="10184967" cy="12255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 Demi Bold" panose="020B0503020202020204" pitchFamily="34" charset="0"/>
                <a:ea typeface="ＭＳ Ｐゴシック" panose="020B0600070205080204" pitchFamily="34" charset="-128"/>
                <a:cs typeface="+mn-cs"/>
              </a:rPr>
              <a:t>Indicateurs environnementaux 2024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36580142-C39B-A601-F6FB-884713E8347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38868" y="1365265"/>
          <a:ext cx="9082214" cy="479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0106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AFDAEE0-0739-E2C1-6303-36F9A857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76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6E4F8C6-D3CB-EF5D-3C74-DCB59711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06BBE-DC3D-44FA-89CD-F92E20C74213}" type="slidenum"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Demi Bold" panose="020B0503020202020204" pitchFamily="34" charset="0"/>
                <a:ea typeface="+mn-ea"/>
                <a:cs typeface="+mn-cs"/>
              </a:rPr>
              <a:pPr marL="0" marR="0" lvl="0" indent="0" algn="ct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Demi Bold" panose="020B0503020202020204" pitchFamily="34" charset="0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35E556-5112-6A81-B35B-CB5EF1CB71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30" b="345"/>
          <a:stretch>
            <a:fillRect/>
          </a:stretch>
        </p:blipFill>
        <p:spPr>
          <a:xfrm>
            <a:off x="2142312" y="1092200"/>
            <a:ext cx="8115383" cy="5631542"/>
          </a:xfrm>
          <a:prstGeom prst="rect">
            <a:avLst/>
          </a:prstGeom>
        </p:spPr>
      </p:pic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9A0B2542-C30C-4FBB-E774-755C84D010AB}"/>
              </a:ext>
            </a:extLst>
          </p:cNvPr>
          <p:cNvSpPr txBox="1">
            <a:spLocks/>
          </p:cNvSpPr>
          <p:nvPr/>
        </p:nvSpPr>
        <p:spPr>
          <a:xfrm>
            <a:off x="1748728" y="318333"/>
            <a:ext cx="10184967" cy="12255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 Demi Bold" panose="020B0503020202020204" pitchFamily="34" charset="0"/>
                <a:ea typeface="ＭＳ Ｐゴシック" panose="020B0600070205080204" pitchFamily="34" charset="-128"/>
                <a:cs typeface="+mn-cs"/>
              </a:rPr>
              <a:t>La démarche CLES en 2025</a:t>
            </a:r>
          </a:p>
        </p:txBody>
      </p:sp>
      <p:pic>
        <p:nvPicPr>
          <p:cNvPr id="6" name="Image 5" descr="Une image contenant cercle&#10;&#10;Le contenu généré par l’IA peut être incorrect.">
            <a:extLst>
              <a:ext uri="{FF2B5EF4-FFF2-40B4-BE49-F238E27FC236}">
                <a16:creationId xmlns:a16="http://schemas.microsoft.com/office/drawing/2014/main" id="{B24D2EEA-8454-91D3-79D2-93DAD25299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518" y="1194569"/>
            <a:ext cx="1125645" cy="112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1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A2FB8-1EE6-2641-779B-94A1037AE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1CCF94-5C90-340D-E611-7B709CBFB7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noProof="0" dirty="0"/>
              <a:t>Focus – Projets 2025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2B6BEB6-50A1-1E30-BF39-C6149474558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noProof="0" dirty="0"/>
              <a:t>Travaux en cours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5DC87C7-C26F-9CEC-FC8B-722CE2BDC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76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E88434-807F-A66D-8176-A7CF6C11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06BBE-DC3D-44FA-89CD-F92E20C74213}" type="slidenum"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Demi Bold" panose="020B0503020202020204" pitchFamily="34" charset="0"/>
                <a:ea typeface="+mn-ea"/>
                <a:cs typeface="+mn-cs"/>
              </a:rPr>
              <a:pPr marL="0" marR="0" lvl="0" indent="0" algn="ct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Demi Bold" panose="020B0503020202020204" pitchFamily="34" charset="0"/>
              <a:ea typeface="+mn-ea"/>
              <a:cs typeface="+mn-cs"/>
            </a:endParaRPr>
          </a:p>
        </p:txBody>
      </p:sp>
      <p:pic>
        <p:nvPicPr>
          <p:cNvPr id="10" name="Image 9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56B19980-3DC0-91FD-AFA0-CECE64625E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0" t="13315" r="4160" b="9494"/>
          <a:stretch>
            <a:fillRect/>
          </a:stretch>
        </p:blipFill>
        <p:spPr>
          <a:xfrm>
            <a:off x="804192" y="1971592"/>
            <a:ext cx="10566881" cy="483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38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3BC21-5831-39B4-404F-D70448AB2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EA0A5263-E35E-D7CE-47D0-CB565D641EE8}"/>
              </a:ext>
            </a:extLst>
          </p:cNvPr>
          <p:cNvSpPr/>
          <p:nvPr/>
        </p:nvSpPr>
        <p:spPr>
          <a:xfrm>
            <a:off x="8928847" y="5731777"/>
            <a:ext cx="2367394" cy="112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9433CE02-8670-DFD6-036E-4E4A95A12BC1}"/>
              </a:ext>
            </a:extLst>
          </p:cNvPr>
          <p:cNvSpPr txBox="1">
            <a:spLocks/>
          </p:cNvSpPr>
          <p:nvPr/>
        </p:nvSpPr>
        <p:spPr>
          <a:xfrm>
            <a:off x="1748728" y="318333"/>
            <a:ext cx="10184967" cy="12255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Demi Bold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 Demi Bold"/>
                <a:ea typeface="ＭＳ Ｐゴシック"/>
                <a:cs typeface="+mn-cs"/>
              </a:rPr>
              <a:t>F</a:t>
            </a:r>
            <a:r>
              <a:rPr kumimoji="0" lang="fr-F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 Demi Bold"/>
                <a:ea typeface="ＭＳ Ｐゴシック"/>
                <a:cs typeface="+mn-cs"/>
              </a:rPr>
              <a:t>inancement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 Demi Bold"/>
                <a:ea typeface="ＭＳ Ｐゴシック"/>
                <a:cs typeface="+mn-cs"/>
              </a:rPr>
              <a:t> 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23A11F-A12C-EAD1-BCEC-D8B20161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06BBE-DC3D-44FA-89CD-F92E20C74213}" type="slidenum"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Demi Bold" panose="020B0503020202020204" pitchFamily="34" charset="0"/>
                <a:ea typeface="+mn-ea"/>
                <a:cs typeface="+mn-cs"/>
              </a:rPr>
              <a:pPr marL="0" marR="0" lvl="0" indent="0" algn="ct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Demi Bold" panose="020B0503020202020204" pitchFamily="34" charset="0"/>
              <a:ea typeface="+mn-ea"/>
              <a:cs typeface="+mn-cs"/>
            </a:endParaRPr>
          </a:p>
        </p:txBody>
      </p:sp>
      <p:pic>
        <p:nvPicPr>
          <p:cNvPr id="2" name="Image 1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DCA2CCC4-53BF-0BF1-EDB6-D67078171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769" y="1103921"/>
            <a:ext cx="6613770" cy="49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0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9044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679917" y="2551836"/>
            <a:ext cx="94349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Pacte pour une économie locale durable</a:t>
            </a:r>
            <a:endParaRPr lang="fr-FR" sz="5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5" y="133578"/>
            <a:ext cx="3427493" cy="680036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2411561" y="5163927"/>
            <a:ext cx="7368876" cy="641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www.strasbourg.eu/pacteecodurable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0366" y="1997367"/>
            <a:ext cx="8434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Présentation de la démarche et des objectifs du Pacte </a:t>
            </a:r>
          </a:p>
        </p:txBody>
      </p:sp>
    </p:spTree>
    <p:extLst>
      <p:ext uri="{BB962C8B-B14F-4D97-AF65-F5344CB8AC3E}">
        <p14:creationId xmlns:p14="http://schemas.microsoft.com/office/powerpoint/2010/main" val="4206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04418"/>
          </a:xfrm>
          <a:prstGeom prst="rect">
            <a:avLst/>
          </a:prstGeom>
          <a:solidFill>
            <a:srgbClr val="309044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5" y="133578"/>
            <a:ext cx="3427493" cy="68003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027358" y="150090"/>
            <a:ext cx="816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Le Pacte </a:t>
            </a:r>
            <a:r>
              <a:rPr 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pour une économie locale durable</a:t>
            </a:r>
            <a:endParaRPr lang="fr-F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153254" y="1310795"/>
            <a:ext cx="6450624" cy="648834"/>
            <a:chOff x="2905375" y="6132281"/>
            <a:chExt cx="5413698" cy="544536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33" b="44062"/>
            <a:stretch/>
          </p:blipFill>
          <p:spPr>
            <a:xfrm>
              <a:off x="4493113" y="6169907"/>
              <a:ext cx="2590131" cy="227895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81" b="60314"/>
            <a:stretch/>
          </p:blipFill>
          <p:spPr>
            <a:xfrm>
              <a:off x="2905375" y="6152916"/>
              <a:ext cx="2078013" cy="52390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20" t="56861" r="520" b="28834"/>
            <a:stretch/>
          </p:blipFill>
          <p:spPr>
            <a:xfrm>
              <a:off x="5728942" y="6132281"/>
              <a:ext cx="2590131" cy="227895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1" t="75473" r="-1041" b="10222"/>
            <a:stretch/>
          </p:blipFill>
          <p:spPr>
            <a:xfrm>
              <a:off x="4461349" y="6377980"/>
              <a:ext cx="2928859" cy="257698"/>
            </a:xfrm>
            <a:prstGeom prst="rect">
              <a:avLst/>
            </a:prstGeom>
          </p:spPr>
        </p:pic>
      </p:grpSp>
      <p:sp>
        <p:nvSpPr>
          <p:cNvPr id="27" name="Sous-titre 2"/>
          <p:cNvSpPr txBox="1">
            <a:spLocks/>
          </p:cNvSpPr>
          <p:nvPr/>
        </p:nvSpPr>
        <p:spPr>
          <a:xfrm>
            <a:off x="899647" y="2267028"/>
            <a:ext cx="10908410" cy="3684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2800" dirty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fr-FR" sz="2800" b="1" dirty="0" smtClean="0">
                <a:solidFill>
                  <a:srgbClr val="309044"/>
                </a:solidFill>
                <a:latin typeface="Century Gothic" panose="020B0502020202020204" pitchFamily="34" charset="0"/>
              </a:rPr>
              <a:t>Construire un développement économique local équilibré</a:t>
            </a:r>
            <a:br>
              <a:rPr lang="fr-FR" sz="2800" b="1" dirty="0" smtClean="0">
                <a:solidFill>
                  <a:srgbClr val="309044"/>
                </a:solidFill>
                <a:latin typeface="Century Gothic" panose="020B0502020202020204" pitchFamily="34" charset="0"/>
              </a:rPr>
            </a:br>
            <a:r>
              <a:rPr lang="fr-FR" sz="1800" dirty="0" smtClean="0">
                <a:solidFill>
                  <a:srgbClr val="309044"/>
                </a:solidFill>
                <a:latin typeface="Century Gothic" panose="020B0502020202020204" pitchFamily="34" charset="0"/>
              </a:rPr>
              <a:t>sobre en ressources, à l’impact réduit sur l’environnement, qui profite au plus grand nombre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fr-FR" sz="2800" b="1" dirty="0" smtClean="0">
                <a:solidFill>
                  <a:srgbClr val="309044"/>
                </a:solidFill>
                <a:latin typeface="Century Gothic" panose="020B0502020202020204" pitchFamily="34" charset="0"/>
              </a:rPr>
              <a:t>Amplifier et accélérer </a:t>
            </a:r>
            <a:r>
              <a:rPr lang="fr-FR" sz="2800" b="1" dirty="0">
                <a:solidFill>
                  <a:srgbClr val="309044"/>
                </a:solidFill>
                <a:latin typeface="Century Gothic" panose="020B0502020202020204" pitchFamily="34" charset="0"/>
              </a:rPr>
              <a:t>la dynamique collective</a:t>
            </a:r>
            <a:r>
              <a:rPr lang="fr-FR" sz="3000" b="1" dirty="0">
                <a:solidFill>
                  <a:srgbClr val="309044"/>
                </a:solidFill>
                <a:latin typeface="Century Gothic" panose="020B0502020202020204" pitchFamily="34" charset="0"/>
              </a:rPr>
              <a:t/>
            </a:r>
            <a:br>
              <a:rPr lang="fr-FR" sz="3000" b="1" dirty="0">
                <a:solidFill>
                  <a:srgbClr val="309044"/>
                </a:solidFill>
                <a:latin typeface="Century Gothic" panose="020B0502020202020204" pitchFamily="34" charset="0"/>
              </a:rPr>
            </a:br>
            <a:r>
              <a:rPr lang="fr-FR" sz="1800" dirty="0">
                <a:solidFill>
                  <a:srgbClr val="309044"/>
                </a:solidFill>
                <a:latin typeface="Century Gothic" panose="020B0502020202020204" pitchFamily="34" charset="0"/>
              </a:rPr>
              <a:t>et les démarches locales de transition </a:t>
            </a:r>
            <a:r>
              <a:rPr lang="fr-FR" sz="1800" dirty="0" smtClean="0">
                <a:solidFill>
                  <a:srgbClr val="309044"/>
                </a:solidFill>
                <a:latin typeface="Century Gothic" panose="020B0502020202020204" pitchFamily="34" charset="0"/>
              </a:rPr>
              <a:t>écologique, sociale, numérique</a:t>
            </a:r>
            <a:endParaRPr lang="fr-FR" sz="1800" b="1" dirty="0" smtClean="0">
              <a:solidFill>
                <a:srgbClr val="309044"/>
              </a:solidFill>
              <a:latin typeface="Century Gothic" panose="020B0502020202020204" pitchFamily="34" charset="0"/>
            </a:endParaRP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fr-FR" sz="2800" b="1" dirty="0" smtClean="0">
                <a:solidFill>
                  <a:srgbClr val="309044"/>
                </a:solidFill>
                <a:latin typeface="Century Gothic" panose="020B0502020202020204" pitchFamily="34" charset="0"/>
              </a:rPr>
              <a:t>Conforter Strasbourg, laboratoire européen des transitions</a:t>
            </a:r>
            <a:endParaRPr lang="fr-FR" sz="1600" dirty="0">
              <a:solidFill>
                <a:srgbClr val="97BF0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804418"/>
          </a:xfrm>
          <a:prstGeom prst="rect">
            <a:avLst/>
          </a:prstGeom>
          <a:solidFill>
            <a:srgbClr val="309044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5" y="133578"/>
            <a:ext cx="3427493" cy="68003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639918" y="155171"/>
            <a:ext cx="861702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7 </a:t>
            </a:r>
            <a:r>
              <a:rPr lang="fr-FR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engagements </a:t>
            </a:r>
            <a:r>
              <a:rPr lang="fr-FR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pour une économie locale durable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82" y="1117071"/>
            <a:ext cx="1763305" cy="176330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30" y="1375436"/>
            <a:ext cx="1061732" cy="106173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656" y="1094501"/>
            <a:ext cx="1470770" cy="147077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5" y="3549442"/>
            <a:ext cx="1351105" cy="135110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281" y="3565914"/>
            <a:ext cx="1259505" cy="125950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31" y="3533466"/>
            <a:ext cx="1339655" cy="133965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02012" y="2437168"/>
            <a:ext cx="3802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7F7F7F"/>
                </a:solidFill>
                <a:latin typeface="Century Gothic" panose="020B0502020202020204" pitchFamily="34" charset="0"/>
              </a:rPr>
              <a:t> Se connaître, se faire </a:t>
            </a:r>
            <a: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connaître,</a:t>
            </a:r>
            <a:b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</a:br>
            <a:r>
              <a:rPr lang="fr-FR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se </a:t>
            </a:r>
            <a:r>
              <a:rPr lang="fr-FR" b="1" dirty="0">
                <a:solidFill>
                  <a:srgbClr val="7F7F7F"/>
                </a:solidFill>
                <a:latin typeface="Century Gothic" panose="020B0502020202020204" pitchFamily="34" charset="0"/>
              </a:rPr>
              <a:t>faire confiance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028440" y="2437168"/>
            <a:ext cx="3786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Renforcer </a:t>
            </a:r>
            <a:r>
              <a:rPr lang="fr-FR" dirty="0">
                <a:solidFill>
                  <a:srgbClr val="7F7F7F"/>
                </a:solidFill>
                <a:latin typeface="Century Gothic" panose="020B0502020202020204" pitchFamily="34" charset="0"/>
              </a:rPr>
              <a:t>la </a:t>
            </a:r>
            <a:r>
              <a:rPr lang="fr-FR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résilience</a:t>
            </a:r>
            <a:r>
              <a:rPr lang="fr-FR" dirty="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de notre métropole </a:t>
            </a:r>
            <a:r>
              <a:rPr lang="fr-FR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face </a:t>
            </a:r>
            <a:r>
              <a:rPr lang="fr-FR" b="1" dirty="0">
                <a:solidFill>
                  <a:srgbClr val="7F7F7F"/>
                </a:solidFill>
                <a:latin typeface="Century Gothic" panose="020B0502020202020204" pitchFamily="34" charset="0"/>
              </a:rPr>
              <a:t>aux crises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7738535" y="2437168"/>
            <a:ext cx="4213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7F7F7F"/>
                </a:solidFill>
                <a:latin typeface="Century Gothic" panose="020B0502020202020204" pitchFamily="34" charset="0"/>
              </a:rPr>
              <a:t>Expérimenter pour </a:t>
            </a:r>
            <a:r>
              <a:rPr lang="fr-FR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innover </a:t>
            </a:r>
            <a: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et</a:t>
            </a:r>
            <a:b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</a:br>
            <a: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transformer </a:t>
            </a:r>
            <a:r>
              <a:rPr lang="fr-FR" dirty="0">
                <a:solidFill>
                  <a:srgbClr val="7F7F7F"/>
                </a:solidFill>
                <a:latin typeface="Century Gothic" panose="020B0502020202020204" pitchFamily="34" charset="0"/>
              </a:rPr>
              <a:t>durablement le territoire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42299" y="4808634"/>
            <a:ext cx="3094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7F7F7F"/>
                </a:solidFill>
                <a:latin typeface="Century Gothic" panose="020B0502020202020204" pitchFamily="34" charset="0"/>
              </a:rPr>
              <a:t>Faire du </a:t>
            </a:r>
            <a: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numérique</a:t>
            </a:r>
            <a:b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</a:br>
            <a: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et de la donnée</a:t>
            </a:r>
          </a:p>
          <a:p>
            <a:pPr algn="ctr"/>
            <a:r>
              <a:rPr lang="fr-FR" dirty="0">
                <a:solidFill>
                  <a:srgbClr val="7F7F7F"/>
                </a:solidFill>
                <a:latin typeface="Century Gothic" panose="020B0502020202020204" pitchFamily="34" charset="0"/>
              </a:rPr>
              <a:t>d</a:t>
            </a:r>
            <a: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es </a:t>
            </a:r>
            <a:r>
              <a:rPr lang="fr-FR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accélérateurs des transitions</a:t>
            </a:r>
            <a:br>
              <a:rPr lang="fr-FR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</a:br>
            <a: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écologique </a:t>
            </a:r>
            <a:r>
              <a:rPr lang="fr-FR" dirty="0">
                <a:solidFill>
                  <a:srgbClr val="7F7F7F"/>
                </a:solidFill>
                <a:latin typeface="Century Gothic" panose="020B0502020202020204" pitchFamily="34" charset="0"/>
              </a:rPr>
              <a:t>et sociale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2799705" y="4766326"/>
            <a:ext cx="329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Développer </a:t>
            </a:r>
            <a:r>
              <a:rPr lang="fr-FR" dirty="0">
                <a:solidFill>
                  <a:srgbClr val="7F7F7F"/>
                </a:solidFill>
                <a:latin typeface="Century Gothic" panose="020B0502020202020204" pitchFamily="34" charset="0"/>
              </a:rPr>
              <a:t>l</a:t>
            </a:r>
            <a: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es </a:t>
            </a:r>
            <a:r>
              <a:rPr lang="fr-FR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compétences</a:t>
            </a:r>
            <a: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 et l’accès</a:t>
            </a:r>
            <a:b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</a:br>
            <a: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à </a:t>
            </a:r>
            <a:r>
              <a:rPr lang="fr-FR" b="1" dirty="0">
                <a:solidFill>
                  <a:srgbClr val="7F7F7F"/>
                </a:solidFill>
                <a:latin typeface="Century Gothic" panose="020B0502020202020204" pitchFamily="34" charset="0"/>
              </a:rPr>
              <a:t>un emploi </a:t>
            </a:r>
            <a:r>
              <a:rPr lang="fr-FR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pérenne</a:t>
            </a:r>
            <a:br>
              <a:rPr lang="fr-FR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</a:br>
            <a:r>
              <a:rPr lang="fr-FR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pour </a:t>
            </a:r>
            <a:r>
              <a:rPr lang="fr-FR" b="1" dirty="0">
                <a:solidFill>
                  <a:srgbClr val="7F7F7F"/>
                </a:solidFill>
                <a:latin typeface="Century Gothic" panose="020B0502020202020204" pitchFamily="34" charset="0"/>
              </a:rPr>
              <a:t>tous</a:t>
            </a:r>
            <a:endParaRPr lang="fr-FR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57" y="3438297"/>
            <a:ext cx="1573394" cy="157339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017111" y="4825419"/>
            <a:ext cx="3193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fr-FR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Favoriser </a:t>
            </a:r>
            <a: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les dynamiques économiques inclusives</a:t>
            </a:r>
            <a:b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</a:br>
            <a: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sur tout le territoire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9208677" y="4808634"/>
            <a:ext cx="3014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7F7F7F"/>
                </a:solidFill>
                <a:latin typeface="Century Gothic" panose="020B0502020202020204" pitchFamily="34" charset="0"/>
              </a:rPr>
              <a:t> Garder le cap </a:t>
            </a:r>
            <a: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collectif</a:t>
            </a:r>
            <a:b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</a:br>
            <a: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pour </a:t>
            </a:r>
            <a:r>
              <a:rPr lang="fr-FR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suivre les transitions</a:t>
            </a:r>
            <a:br>
              <a:rPr lang="fr-FR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</a:br>
            <a:r>
              <a:rPr lang="fr-FR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du </a:t>
            </a:r>
            <a:r>
              <a:rPr lang="fr-FR" b="1" dirty="0">
                <a:solidFill>
                  <a:srgbClr val="7F7F7F"/>
                </a:solidFill>
                <a:latin typeface="Century Gothic" panose="020B0502020202020204" pitchFamily="34" charset="0"/>
              </a:rPr>
              <a:t>territoire</a:t>
            </a:r>
            <a:endParaRPr lang="fr-FR" dirty="0"/>
          </a:p>
        </p:txBody>
      </p:sp>
      <p:grpSp>
        <p:nvGrpSpPr>
          <p:cNvPr id="26" name="Groupe 25"/>
          <p:cNvGrpSpPr/>
          <p:nvPr/>
        </p:nvGrpSpPr>
        <p:grpSpPr>
          <a:xfrm>
            <a:off x="4174317" y="6242304"/>
            <a:ext cx="4299124" cy="432427"/>
            <a:chOff x="2905375" y="6132281"/>
            <a:chExt cx="5413698" cy="544536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33" b="44062"/>
            <a:stretch/>
          </p:blipFill>
          <p:spPr>
            <a:xfrm>
              <a:off x="4493113" y="6169907"/>
              <a:ext cx="2590131" cy="227895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81" b="60314"/>
            <a:stretch/>
          </p:blipFill>
          <p:spPr>
            <a:xfrm>
              <a:off x="2905375" y="6152916"/>
              <a:ext cx="2078013" cy="523901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20" t="56861" r="520" b="28834"/>
            <a:stretch/>
          </p:blipFill>
          <p:spPr>
            <a:xfrm>
              <a:off x="5728942" y="6132281"/>
              <a:ext cx="2590131" cy="227895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1" t="75473" r="-1041" b="10222"/>
            <a:stretch/>
          </p:blipFill>
          <p:spPr>
            <a:xfrm>
              <a:off x="4461349" y="6377980"/>
              <a:ext cx="2928859" cy="257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03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04418"/>
          </a:xfrm>
          <a:prstGeom prst="rect">
            <a:avLst/>
          </a:prstGeom>
          <a:solidFill>
            <a:srgbClr val="309044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1282304" y="3372379"/>
            <a:ext cx="11139734" cy="538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2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S’inspirer et trouver des </a:t>
            </a:r>
            <a:r>
              <a:rPr lang="fr-FR" sz="2200" b="1" dirty="0">
                <a:solidFill>
                  <a:srgbClr val="7F7F7F"/>
                </a:solidFill>
                <a:latin typeface="Century Gothic" panose="020B0502020202020204" pitchFamily="34" charset="0"/>
              </a:rPr>
              <a:t>solutions </a:t>
            </a:r>
            <a:r>
              <a:rPr lang="fr-FR" sz="22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durables ensemble </a:t>
            </a:r>
            <a:r>
              <a:rPr lang="fr-FR" sz="22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pour être plus efficaces</a:t>
            </a:r>
            <a:endParaRPr lang="fr-FR" sz="2200" b="1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1282304" y="4853156"/>
            <a:ext cx="10752137" cy="601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2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Rencontrer de nouveaux </a:t>
            </a:r>
            <a:r>
              <a:rPr lang="fr-FR" sz="2200" b="1" dirty="0">
                <a:solidFill>
                  <a:srgbClr val="7F7F7F"/>
                </a:solidFill>
                <a:latin typeface="Century Gothic" panose="020B0502020202020204" pitchFamily="34" charset="0"/>
              </a:rPr>
              <a:t>partenaires</a:t>
            </a:r>
            <a:r>
              <a:rPr lang="fr-FR" sz="2200" dirty="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fr-FR" sz="2200" b="1" dirty="0">
                <a:solidFill>
                  <a:srgbClr val="7F7F7F"/>
                </a:solidFill>
                <a:latin typeface="Century Gothic" panose="020B0502020202020204" pitchFamily="34" charset="0"/>
              </a:rPr>
              <a:t>locaux</a:t>
            </a:r>
            <a:r>
              <a:rPr lang="fr-FR" sz="2200" dirty="0">
                <a:solidFill>
                  <a:srgbClr val="7F7F7F"/>
                </a:solidFill>
                <a:latin typeface="Century Gothic" panose="020B0502020202020204" pitchFamily="34" charset="0"/>
              </a:rPr>
              <a:t> pour </a:t>
            </a:r>
            <a:r>
              <a:rPr lang="fr-FR" sz="22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ses projets</a:t>
            </a:r>
          </a:p>
        </p:txBody>
      </p:sp>
      <p:sp>
        <p:nvSpPr>
          <p:cNvPr id="14" name="Sous-titre 2"/>
          <p:cNvSpPr txBox="1">
            <a:spLocks/>
          </p:cNvSpPr>
          <p:nvPr/>
        </p:nvSpPr>
        <p:spPr>
          <a:xfrm>
            <a:off x="1234679" y="1173485"/>
            <a:ext cx="7351457" cy="1020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0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Pourquoi signer le Pacte</a:t>
            </a:r>
            <a:r>
              <a:rPr lang="fr-FR" sz="40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/>
            </a:r>
            <a:br>
              <a:rPr lang="fr-FR" sz="40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</a:br>
            <a:r>
              <a:rPr lang="fr-FR" sz="2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pour une économie locale durable ?</a:t>
            </a: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1282304" y="2495829"/>
            <a:ext cx="9276428" cy="712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2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Participer </a:t>
            </a:r>
            <a:r>
              <a:rPr lang="fr-FR" sz="2200" b="1" dirty="0">
                <a:solidFill>
                  <a:srgbClr val="7F7F7F"/>
                </a:solidFill>
                <a:latin typeface="Century Gothic" panose="020B0502020202020204" pitchFamily="34" charset="0"/>
              </a:rPr>
              <a:t>à </a:t>
            </a:r>
            <a:r>
              <a:rPr lang="fr-FR" sz="22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la </a:t>
            </a:r>
            <a:r>
              <a:rPr lang="fr-FR" sz="2200" b="1" dirty="0">
                <a:solidFill>
                  <a:srgbClr val="7F7F7F"/>
                </a:solidFill>
                <a:latin typeface="Century Gothic" panose="020B0502020202020204" pitchFamily="34" charset="0"/>
              </a:rPr>
              <a:t>dynamique </a:t>
            </a:r>
            <a:r>
              <a:rPr lang="fr-FR" sz="22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collective</a:t>
            </a:r>
            <a:r>
              <a:rPr lang="fr-FR" sz="22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/>
            </a:r>
            <a:br>
              <a:rPr lang="fr-FR" sz="22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</a:br>
            <a:r>
              <a:rPr lang="fr-FR" sz="22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pour faire réussir son organisation et les transitions à l’échelle locale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4174317" y="6242304"/>
            <a:ext cx="4299124" cy="432427"/>
            <a:chOff x="2905375" y="6132281"/>
            <a:chExt cx="5413698" cy="544536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33" b="44062"/>
            <a:stretch/>
          </p:blipFill>
          <p:spPr>
            <a:xfrm>
              <a:off x="4493113" y="6169907"/>
              <a:ext cx="2590131" cy="227895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81" b="60314"/>
            <a:stretch/>
          </p:blipFill>
          <p:spPr>
            <a:xfrm>
              <a:off x="2905375" y="6152916"/>
              <a:ext cx="2078013" cy="523901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20" t="56861" r="520" b="28834"/>
            <a:stretch/>
          </p:blipFill>
          <p:spPr>
            <a:xfrm>
              <a:off x="5728942" y="6132281"/>
              <a:ext cx="2590131" cy="227895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1" t="75473" r="-1041" b="10222"/>
            <a:stretch/>
          </p:blipFill>
          <p:spPr>
            <a:xfrm>
              <a:off x="4461349" y="6377980"/>
              <a:ext cx="2928859" cy="257698"/>
            </a:xfrm>
            <a:prstGeom prst="rect">
              <a:avLst/>
            </a:prstGeom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7" y="2586992"/>
            <a:ext cx="592434" cy="592434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7" y="3310931"/>
            <a:ext cx="592434" cy="592434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7" y="4782416"/>
            <a:ext cx="592434" cy="592434"/>
          </a:xfrm>
          <a:prstGeom prst="rect">
            <a:avLst/>
          </a:prstGeom>
        </p:spPr>
      </p:pic>
      <p:sp>
        <p:nvSpPr>
          <p:cNvPr id="37" name="Sous-titre 2"/>
          <p:cNvSpPr txBox="1">
            <a:spLocks/>
          </p:cNvSpPr>
          <p:nvPr/>
        </p:nvSpPr>
        <p:spPr>
          <a:xfrm>
            <a:off x="1282304" y="5522627"/>
            <a:ext cx="10752137" cy="612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2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Valoriser son engagement, </a:t>
            </a:r>
            <a:r>
              <a:rPr lang="fr-FR" sz="22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ses actions exemplaires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7" y="5451888"/>
            <a:ext cx="592434" cy="592434"/>
          </a:xfrm>
          <a:prstGeom prst="rect">
            <a:avLst/>
          </a:prstGeom>
        </p:spPr>
      </p:pic>
      <p:sp>
        <p:nvSpPr>
          <p:cNvPr id="19" name="Sous-titre 2"/>
          <p:cNvSpPr txBox="1">
            <a:spLocks/>
          </p:cNvSpPr>
          <p:nvPr/>
        </p:nvSpPr>
        <p:spPr>
          <a:xfrm>
            <a:off x="1282304" y="3954550"/>
            <a:ext cx="10752137" cy="601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2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Exprimer ses besoins et </a:t>
            </a:r>
            <a:r>
              <a:rPr lang="fr-FR" sz="2200" dirty="0">
                <a:solidFill>
                  <a:srgbClr val="7F7F7F"/>
                </a:solidFill>
                <a:latin typeface="Century Gothic" panose="020B0502020202020204" pitchFamily="34" charset="0"/>
              </a:rPr>
              <a:t>b</a:t>
            </a:r>
            <a:r>
              <a:rPr lang="fr-FR" sz="22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énéficier de </a:t>
            </a:r>
            <a:r>
              <a:rPr lang="fr-FR" sz="22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l’offre de services</a:t>
            </a:r>
            <a:r>
              <a:rPr lang="fr-FR" sz="2200" dirty="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fr-FR" sz="22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de l’Eurométropole de Strasbourg pour son activité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7" y="4034870"/>
            <a:ext cx="592434" cy="59243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846384" y="140600"/>
            <a:ext cx="7831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Emparez-vous </a:t>
            </a:r>
            <a:r>
              <a:rPr lang="fr-F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du Pacte !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5" y="133578"/>
            <a:ext cx="3427493" cy="6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04418"/>
          </a:xfrm>
          <a:prstGeom prst="rect">
            <a:avLst/>
          </a:prstGeom>
          <a:solidFill>
            <a:srgbClr val="309044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5" y="133578"/>
            <a:ext cx="3427493" cy="680036"/>
          </a:xfrm>
          <a:prstGeom prst="rect">
            <a:avLst/>
          </a:prstGeom>
        </p:spPr>
      </p:pic>
      <p:sp>
        <p:nvSpPr>
          <p:cNvPr id="27" name="Sous-titre 2"/>
          <p:cNvSpPr txBox="1">
            <a:spLocks/>
          </p:cNvSpPr>
          <p:nvPr/>
        </p:nvSpPr>
        <p:spPr>
          <a:xfrm>
            <a:off x="795176" y="1335077"/>
            <a:ext cx="10535970" cy="4349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Les </a:t>
            </a:r>
            <a:r>
              <a:rPr lang="fr-FR" b="1" dirty="0">
                <a:solidFill>
                  <a:srgbClr val="7F7F7F"/>
                </a:solidFill>
                <a:latin typeface="Century Gothic" panose="020B0502020202020204" pitchFamily="34" charset="0"/>
              </a:rPr>
              <a:t>signataires du Pacte </a:t>
            </a:r>
            <a:r>
              <a:rPr lang="fr-FR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: </a:t>
            </a:r>
            <a: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+ de 220 acteurs </a:t>
            </a:r>
            <a:r>
              <a:rPr lang="fr-FR" dirty="0">
                <a:solidFill>
                  <a:srgbClr val="7F7F7F"/>
                </a:solidFill>
                <a:latin typeface="Century Gothic" panose="020B0502020202020204" pitchFamily="34" charset="0"/>
              </a:rPr>
              <a:t>de tailles très variées, </a:t>
            </a:r>
            <a: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pour </a:t>
            </a:r>
            <a:r>
              <a:rPr lang="fr-FR" dirty="0">
                <a:solidFill>
                  <a:srgbClr val="7F7F7F"/>
                </a:solidFill>
                <a:latin typeface="Century Gothic" panose="020B0502020202020204" pitchFamily="34" charset="0"/>
              </a:rPr>
              <a:t>mettre en œuvre une politique </a:t>
            </a:r>
            <a: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RSE </a:t>
            </a:r>
          </a:p>
          <a:p>
            <a:pPr algn="l">
              <a:lnSpc>
                <a:spcPct val="100000"/>
              </a:lnSpc>
            </a:pPr>
            <a:endParaRPr lang="fr-FR" b="1" dirty="0" smtClean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fr-FR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Des engagements récurrents</a:t>
            </a:r>
            <a: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fr-FR" dirty="0">
                <a:solidFill>
                  <a:srgbClr val="7F7F7F"/>
                </a:solidFill>
                <a:latin typeface="Century Gothic" panose="020B0502020202020204" pitchFamily="34" charset="0"/>
              </a:rPr>
              <a:t>: gestion des déchets, mobilités responsables, politiques d’achats durable, végétalisation et soutien à la biodiversité, optimisation du télétravail, politiques d’insertion par l’emploi, recrutement et formation des jeunes, ou bien encore égalité hommes-femmes</a:t>
            </a:r>
            <a:r>
              <a:rPr lang="fr-FR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endParaRPr lang="fr-FR" sz="1800" dirty="0" smtClean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4938696" y="6002206"/>
            <a:ext cx="3610218" cy="363134"/>
            <a:chOff x="2905375" y="6132281"/>
            <a:chExt cx="5413698" cy="544536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33" b="44062"/>
            <a:stretch/>
          </p:blipFill>
          <p:spPr>
            <a:xfrm>
              <a:off x="4493113" y="6169907"/>
              <a:ext cx="2590131" cy="227895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81" b="60314"/>
            <a:stretch/>
          </p:blipFill>
          <p:spPr>
            <a:xfrm>
              <a:off x="2905375" y="6152916"/>
              <a:ext cx="2078013" cy="523901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20" t="56861" r="520" b="28834"/>
            <a:stretch/>
          </p:blipFill>
          <p:spPr>
            <a:xfrm>
              <a:off x="5728942" y="6132281"/>
              <a:ext cx="2590131" cy="227895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1" t="75473" r="-1041" b="10222"/>
            <a:stretch/>
          </p:blipFill>
          <p:spPr>
            <a:xfrm>
              <a:off x="4461349" y="6377980"/>
              <a:ext cx="2928859" cy="257698"/>
            </a:xfrm>
            <a:prstGeom prst="rect">
              <a:avLst/>
            </a:prstGeom>
          </p:spPr>
        </p:pic>
      </p:grpSp>
      <p:sp>
        <p:nvSpPr>
          <p:cNvPr id="10" name="Sous-titre 2"/>
          <p:cNvSpPr txBox="1">
            <a:spLocks/>
          </p:cNvSpPr>
          <p:nvPr/>
        </p:nvSpPr>
        <p:spPr>
          <a:xfrm>
            <a:off x="3801543" y="116213"/>
            <a:ext cx="8131377" cy="676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Acteurs économiques engagés dans le </a:t>
            </a:r>
            <a:r>
              <a:rPr lang="fr-F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Pacte</a:t>
            </a:r>
            <a:endParaRPr lang="fr-F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04418"/>
          </a:xfrm>
          <a:prstGeom prst="rect">
            <a:avLst/>
          </a:prstGeom>
          <a:solidFill>
            <a:srgbClr val="309044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ous-titre 2"/>
          <p:cNvSpPr txBox="1">
            <a:spLocks/>
          </p:cNvSpPr>
          <p:nvPr/>
        </p:nvSpPr>
        <p:spPr>
          <a:xfrm>
            <a:off x="1121984" y="1172438"/>
            <a:ext cx="7351457" cy="1020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2800" dirty="0" smtClean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712100" y="992342"/>
            <a:ext cx="10787174" cy="712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Janvier 2023 : </a:t>
            </a:r>
            <a:r>
              <a:rPr lang="fr-FR" sz="1800" dirty="0" err="1" smtClean="0">
                <a:solidFill>
                  <a:srgbClr val="7F7F7F"/>
                </a:solidFill>
                <a:latin typeface="Century Gothic" panose="020B0502020202020204" pitchFamily="34" charset="0"/>
              </a:rPr>
              <a:t>Afterwork</a:t>
            </a:r>
            <a:r>
              <a:rPr lang="fr-F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 pré-Rencontres économiques </a:t>
            </a:r>
            <a:r>
              <a:rPr lang="fr-F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: bonnes </a:t>
            </a:r>
            <a:r>
              <a:rPr lang="fr-F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pratiques en matière d’énergie</a:t>
            </a:r>
          </a:p>
          <a:p>
            <a:pPr algn="l"/>
            <a:r>
              <a:rPr lang="fr-FR" sz="18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Mars 2023 : </a:t>
            </a:r>
            <a:r>
              <a:rPr lang="fr-FR" sz="1800" dirty="0" err="1" smtClean="0">
                <a:solidFill>
                  <a:srgbClr val="7F7F7F"/>
                </a:solidFill>
                <a:latin typeface="Century Gothic" panose="020B0502020202020204" pitchFamily="34" charset="0"/>
              </a:rPr>
              <a:t>Afterwork</a:t>
            </a:r>
            <a:r>
              <a:rPr lang="fr-F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 en partenariat avec France Active Alsace et </a:t>
            </a:r>
            <a:r>
              <a:rPr lang="fr-FR" sz="1800" dirty="0" err="1" smtClean="0">
                <a:solidFill>
                  <a:srgbClr val="7F7F7F"/>
                </a:solidFill>
                <a:latin typeface="Century Gothic" panose="020B0502020202020204" pitchFamily="34" charset="0"/>
              </a:rPr>
              <a:t>Okoté</a:t>
            </a:r>
            <a:endParaRPr lang="fr-FR" sz="1800" dirty="0" smtClean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r-FR" sz="18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Juin 2023 </a:t>
            </a:r>
            <a:r>
              <a:rPr lang="fr-F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: 1</a:t>
            </a:r>
            <a:r>
              <a:rPr lang="fr-FR" sz="1800" baseline="300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ère</a:t>
            </a:r>
            <a:r>
              <a:rPr lang="fr-F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 Matinée de l’économie locale durable</a:t>
            </a:r>
          </a:p>
          <a:p>
            <a:pPr algn="l"/>
            <a:r>
              <a:rPr lang="fr-FR" sz="18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Septembre 2023 </a:t>
            </a:r>
            <a:r>
              <a:rPr lang="fr-F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: Invitation à la biennale de la créativité</a:t>
            </a:r>
          </a:p>
          <a:p>
            <a:pPr algn="l"/>
            <a:r>
              <a:rPr lang="fr-FR" sz="18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Décembre 2023 </a:t>
            </a:r>
            <a:r>
              <a:rPr lang="fr-F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: </a:t>
            </a:r>
            <a:r>
              <a:rPr lang="fr-FR" sz="1800" dirty="0" err="1" smtClean="0">
                <a:solidFill>
                  <a:srgbClr val="7F7F7F"/>
                </a:solidFill>
                <a:latin typeface="Century Gothic" panose="020B0502020202020204" pitchFamily="34" charset="0"/>
              </a:rPr>
              <a:t>Afterwork</a:t>
            </a:r>
            <a:r>
              <a:rPr lang="fr-F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 Les solutions de l’ESS au Marché de Noël Off</a:t>
            </a:r>
          </a:p>
          <a:p>
            <a:pPr algn="l"/>
            <a:r>
              <a:rPr lang="fr-FR" sz="18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Février 2024 </a:t>
            </a:r>
            <a:r>
              <a:rPr lang="fr-F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: achats de prestations responsables et si les entreprises se concentraient sur le volet humain ?</a:t>
            </a:r>
          </a:p>
          <a:p>
            <a:pPr algn="l"/>
            <a:r>
              <a:rPr lang="fr-FR" sz="18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Avril 2024 </a:t>
            </a:r>
            <a:r>
              <a:rPr lang="fr-F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: </a:t>
            </a:r>
            <a:r>
              <a:rPr lang="fr-FR" sz="1800" dirty="0" err="1" smtClean="0">
                <a:solidFill>
                  <a:srgbClr val="7F7F7F"/>
                </a:solidFill>
                <a:latin typeface="Century Gothic" panose="020B0502020202020204" pitchFamily="34" charset="0"/>
              </a:rPr>
              <a:t>Afterwork</a:t>
            </a:r>
            <a:r>
              <a:rPr lang="fr-F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 pour les deux ans du dispositif </a:t>
            </a:r>
            <a:r>
              <a:rPr lang="fr-FR" sz="1800" dirty="0" err="1" smtClean="0">
                <a:solidFill>
                  <a:srgbClr val="7F7F7F"/>
                </a:solidFill>
                <a:latin typeface="Century Gothic" panose="020B0502020202020204" pitchFamily="34" charset="0"/>
              </a:rPr>
              <a:t>start</a:t>
            </a:r>
            <a:r>
              <a:rPr lang="fr-F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-RSE</a:t>
            </a:r>
          </a:p>
          <a:p>
            <a:pPr algn="l"/>
            <a:r>
              <a:rPr lang="fr-FR" sz="18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Juin 2024 </a:t>
            </a:r>
            <a:r>
              <a:rPr lang="fr-F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: 2</a:t>
            </a:r>
            <a:r>
              <a:rPr lang="fr-FR" sz="1800" baseline="300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ème</a:t>
            </a:r>
            <a:r>
              <a:rPr lang="fr-F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 Matinée de l’économie locale durable</a:t>
            </a:r>
          </a:p>
          <a:p>
            <a:pPr algn="l"/>
            <a:r>
              <a:rPr lang="fr-FR" sz="18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Octobre 2024 </a:t>
            </a:r>
            <a:r>
              <a:rPr lang="fr-FR" sz="1800" dirty="0">
                <a:solidFill>
                  <a:srgbClr val="7F7F7F"/>
                </a:solidFill>
                <a:latin typeface="Century Gothic" panose="020B0502020202020204" pitchFamily="34" charset="0"/>
              </a:rPr>
              <a:t>: </a:t>
            </a:r>
            <a:r>
              <a:rPr lang="fr-FR" sz="1800" dirty="0" err="1" smtClean="0">
                <a:solidFill>
                  <a:srgbClr val="7F7F7F"/>
                </a:solidFill>
                <a:latin typeface="Century Gothic" panose="020B0502020202020204" pitchFamily="34" charset="0"/>
              </a:rPr>
              <a:t>Afterwork</a:t>
            </a:r>
            <a:r>
              <a:rPr lang="fr-F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 sur les mobilités durables des professionnels</a:t>
            </a:r>
          </a:p>
          <a:p>
            <a:pPr algn="l">
              <a:lnSpc>
                <a:spcPct val="100000"/>
              </a:lnSpc>
            </a:pPr>
            <a:r>
              <a:rPr lang="fr-FR" sz="18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Mars 2025 </a:t>
            </a:r>
            <a:r>
              <a:rPr lang="fr-F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: </a:t>
            </a:r>
            <a:r>
              <a:rPr lang="fr-FR" sz="1800" dirty="0" err="1">
                <a:solidFill>
                  <a:srgbClr val="7F7F7F"/>
                </a:solidFill>
                <a:latin typeface="Century Gothic" panose="020B0502020202020204" pitchFamily="34" charset="0"/>
              </a:rPr>
              <a:t>Afterwork</a:t>
            </a:r>
            <a:r>
              <a:rPr lang="fr-FR" sz="1800" dirty="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sur l’égalité homme-femme en </a:t>
            </a:r>
            <a:r>
              <a:rPr lang="fr-F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entreprise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Juin 2025 </a:t>
            </a:r>
            <a:r>
              <a:rPr lang="fr-FR" sz="1800" dirty="0">
                <a:solidFill>
                  <a:srgbClr val="7F7F7F"/>
                </a:solidFill>
                <a:latin typeface="Century Gothic" panose="020B0502020202020204" pitchFamily="34" charset="0"/>
              </a:rPr>
              <a:t>: </a:t>
            </a:r>
            <a:r>
              <a:rPr lang="fr-F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3 </a:t>
            </a:r>
            <a:r>
              <a:rPr lang="fr-FR" sz="1800" baseline="30000" dirty="0" err="1" smtClean="0">
                <a:solidFill>
                  <a:srgbClr val="7F7F7F"/>
                </a:solidFill>
                <a:latin typeface="Century Gothic" panose="020B0502020202020204" pitchFamily="34" charset="0"/>
              </a:rPr>
              <a:t>ème</a:t>
            </a:r>
            <a:r>
              <a:rPr lang="fr-F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>
                <a:solidFill>
                  <a:srgbClr val="7F7F7F"/>
                </a:solidFill>
                <a:latin typeface="Century Gothic" panose="020B0502020202020204" pitchFamily="34" charset="0"/>
              </a:rPr>
              <a:t>Matinée de l’économie locale </a:t>
            </a:r>
            <a:r>
              <a:rPr lang="fr-F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durable</a:t>
            </a:r>
            <a:endParaRPr lang="fr-FR" sz="1800" dirty="0" smtClean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r-FR" sz="2200" b="1" dirty="0">
                <a:solidFill>
                  <a:srgbClr val="7F7F7F"/>
                </a:solidFill>
                <a:latin typeface="Century Gothic" panose="020B0502020202020204" pitchFamily="34" charset="0"/>
              </a:rPr>
              <a:t>1</a:t>
            </a:r>
            <a:r>
              <a:rPr lang="fr-FR" sz="22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5 </a:t>
            </a:r>
            <a:r>
              <a:rPr lang="fr-FR" sz="22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vidéos intégrant les bonnes pratiques RSE diffusées de septembre 2022 au printemps 2023  </a:t>
            </a:r>
            <a:endParaRPr lang="fr-FR" sz="1800" dirty="0" smtClean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4174317" y="6242304"/>
            <a:ext cx="4299124" cy="432427"/>
            <a:chOff x="2905375" y="6132281"/>
            <a:chExt cx="5413698" cy="544536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33" b="44062"/>
            <a:stretch/>
          </p:blipFill>
          <p:spPr>
            <a:xfrm>
              <a:off x="4493113" y="6169907"/>
              <a:ext cx="2590131" cy="227895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81" b="60314"/>
            <a:stretch/>
          </p:blipFill>
          <p:spPr>
            <a:xfrm>
              <a:off x="2905375" y="6152916"/>
              <a:ext cx="2078013" cy="523901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20" t="56861" r="520" b="28834"/>
            <a:stretch/>
          </p:blipFill>
          <p:spPr>
            <a:xfrm>
              <a:off x="5728942" y="6132281"/>
              <a:ext cx="2590131" cy="227895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1" t="75473" r="-1041" b="10222"/>
            <a:stretch/>
          </p:blipFill>
          <p:spPr>
            <a:xfrm>
              <a:off x="4461349" y="6377980"/>
              <a:ext cx="2928859" cy="257698"/>
            </a:xfrm>
            <a:prstGeom prst="rect">
              <a:avLst/>
            </a:prstGeom>
          </p:spPr>
        </p:pic>
      </p:grpSp>
      <p:sp>
        <p:nvSpPr>
          <p:cNvPr id="19" name="Sous-titre 2"/>
          <p:cNvSpPr txBox="1">
            <a:spLocks/>
          </p:cNvSpPr>
          <p:nvPr/>
        </p:nvSpPr>
        <p:spPr>
          <a:xfrm>
            <a:off x="1282303" y="5161730"/>
            <a:ext cx="10752137" cy="601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800" dirty="0" smtClean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46384" y="140600"/>
            <a:ext cx="7831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 programme d’animation dédié</a:t>
            </a:r>
            <a:endParaRPr lang="fr-F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5" y="133578"/>
            <a:ext cx="3427493" cy="6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04418"/>
          </a:xfrm>
          <a:prstGeom prst="rect">
            <a:avLst/>
          </a:prstGeom>
          <a:solidFill>
            <a:srgbClr val="309044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ous-titre 2"/>
          <p:cNvSpPr txBox="1">
            <a:spLocks/>
          </p:cNvSpPr>
          <p:nvPr/>
        </p:nvSpPr>
        <p:spPr>
          <a:xfrm>
            <a:off x="1121984" y="1172438"/>
            <a:ext cx="7351457" cy="1020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2800" dirty="0" smtClean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1121984" y="1131295"/>
            <a:ext cx="10377289" cy="712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800" dirty="0" smtClean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4174317" y="6242304"/>
            <a:ext cx="4299124" cy="432427"/>
            <a:chOff x="2905375" y="6132281"/>
            <a:chExt cx="5413698" cy="544536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33" b="44062"/>
            <a:stretch/>
          </p:blipFill>
          <p:spPr>
            <a:xfrm>
              <a:off x="4493113" y="6169907"/>
              <a:ext cx="2590131" cy="227895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81" b="60314"/>
            <a:stretch/>
          </p:blipFill>
          <p:spPr>
            <a:xfrm>
              <a:off x="2905375" y="6152916"/>
              <a:ext cx="2078013" cy="523901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20" t="56861" r="520" b="28834"/>
            <a:stretch/>
          </p:blipFill>
          <p:spPr>
            <a:xfrm>
              <a:off x="5728942" y="6132281"/>
              <a:ext cx="2590131" cy="227895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1" t="75473" r="-1041" b="10222"/>
            <a:stretch/>
          </p:blipFill>
          <p:spPr>
            <a:xfrm>
              <a:off x="4461349" y="6377980"/>
              <a:ext cx="2928859" cy="257698"/>
            </a:xfrm>
            <a:prstGeom prst="rect">
              <a:avLst/>
            </a:prstGeom>
          </p:spPr>
        </p:pic>
      </p:grpSp>
      <p:sp>
        <p:nvSpPr>
          <p:cNvPr id="19" name="Sous-titre 2"/>
          <p:cNvSpPr txBox="1">
            <a:spLocks/>
          </p:cNvSpPr>
          <p:nvPr/>
        </p:nvSpPr>
        <p:spPr>
          <a:xfrm>
            <a:off x="1282303" y="5161730"/>
            <a:ext cx="10752137" cy="601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800" dirty="0" smtClean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46384" y="140600"/>
            <a:ext cx="7831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 programme d’animation dédié</a:t>
            </a:r>
            <a:endParaRPr lang="fr-F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5" y="133578"/>
            <a:ext cx="3427493" cy="68003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109" y="865519"/>
            <a:ext cx="10093469" cy="28594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4776" y="3349700"/>
            <a:ext cx="6080790" cy="362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-5400000">
            <a:off x="11603342" y="-1224765"/>
            <a:ext cx="1910565" cy="1910565"/>
          </a:xfrm>
          <a:custGeom>
            <a:avLst/>
            <a:gdLst/>
            <a:ahLst/>
            <a:cxnLst/>
            <a:rect l="l" t="t" r="r" b="b"/>
            <a:pathLst>
              <a:path w="2865848" h="2865848">
                <a:moveTo>
                  <a:pt x="0" y="0"/>
                </a:moveTo>
                <a:lnTo>
                  <a:pt x="2865848" y="0"/>
                </a:lnTo>
                <a:lnTo>
                  <a:pt x="2865848" y="2865848"/>
                </a:lnTo>
                <a:lnTo>
                  <a:pt x="0" y="2865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fr-F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20800" y="603250"/>
            <a:ext cx="93472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416"/>
              </a:lnSpc>
              <a:spcBef>
                <a:spcPct val="0"/>
              </a:spcBef>
            </a:pPr>
            <a:r>
              <a:rPr lang="en-US" sz="4649" spc="232" dirty="0">
                <a:solidFill>
                  <a:srgbClr val="692587"/>
                </a:solidFill>
                <a:latin typeface="Canva Sans 1 Bold"/>
              </a:rPr>
              <a:t>Les </a:t>
            </a:r>
            <a:r>
              <a:rPr lang="en-US" sz="4649" spc="232" dirty="0" err="1">
                <a:solidFill>
                  <a:srgbClr val="692587"/>
                </a:solidFill>
                <a:latin typeface="Canva Sans 1 Bold"/>
              </a:rPr>
              <a:t>accompagnements</a:t>
            </a:r>
            <a:r>
              <a:rPr lang="en-US" sz="4649" spc="232" dirty="0">
                <a:solidFill>
                  <a:srgbClr val="692587"/>
                </a:solidFill>
                <a:latin typeface="Canva Sans 1 Bold"/>
              </a:rPr>
              <a:t> (EMS)</a:t>
            </a: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2326D69D-8A51-439D-B841-A83BED807BCF}"/>
              </a:ext>
            </a:extLst>
          </p:cNvPr>
          <p:cNvSpPr/>
          <p:nvPr/>
        </p:nvSpPr>
        <p:spPr>
          <a:xfrm>
            <a:off x="965480" y="2030352"/>
            <a:ext cx="1065465" cy="1065465"/>
          </a:xfrm>
          <a:custGeom>
            <a:avLst/>
            <a:gdLst/>
            <a:ahLst/>
            <a:cxnLst/>
            <a:rect l="l" t="t" r="r" b="b"/>
            <a:pathLst>
              <a:path w="1598198" h="1598198">
                <a:moveTo>
                  <a:pt x="0" y="0"/>
                </a:moveTo>
                <a:lnTo>
                  <a:pt x="1598198" y="0"/>
                </a:lnTo>
                <a:lnTo>
                  <a:pt x="1598198" y="1598197"/>
                </a:lnTo>
                <a:lnTo>
                  <a:pt x="0" y="15981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fr-F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B0BAC620-3EFC-E314-DE4A-BA5555984E0C}"/>
              </a:ext>
            </a:extLst>
          </p:cNvPr>
          <p:cNvSpPr txBox="1"/>
          <p:nvPr/>
        </p:nvSpPr>
        <p:spPr>
          <a:xfrm>
            <a:off x="2364261" y="2394737"/>
            <a:ext cx="7099804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11" indent="-228611" defTabSz="609630">
              <a:lnSpc>
                <a:spcPts val="1682"/>
              </a:lnSpc>
              <a:buFontTx/>
              <a:buChar char="-"/>
            </a:pPr>
            <a:endParaRPr lang="en-US" sz="1201" spc="12" dirty="0">
              <a:solidFill>
                <a:srgbClr val="231F20"/>
              </a:solidFill>
              <a:latin typeface="Canva Sans 1"/>
            </a:endParaRPr>
          </a:p>
          <a:p>
            <a:pPr defTabSz="609630">
              <a:lnSpc>
                <a:spcPts val="1682"/>
              </a:lnSpc>
            </a:pPr>
            <a:r>
              <a:rPr lang="en-US" sz="1201" spc="12" dirty="0">
                <a:solidFill>
                  <a:srgbClr val="231F20"/>
                </a:solidFill>
                <a:latin typeface="Canva Sans 1"/>
                <a:hlinkClick r:id="rId6"/>
              </a:rPr>
              <a:t>https://www.strasbourg.eu/start-rse</a:t>
            </a:r>
            <a:r>
              <a:rPr lang="en-US" sz="1201" spc="12" dirty="0">
                <a:solidFill>
                  <a:srgbClr val="231F20"/>
                </a:solidFill>
                <a:latin typeface="Canva Sans 1"/>
              </a:rPr>
              <a:t> 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3377479D-F931-A4F5-67E5-D8D4514E09D2}"/>
              </a:ext>
            </a:extLst>
          </p:cNvPr>
          <p:cNvSpPr txBox="1"/>
          <p:nvPr/>
        </p:nvSpPr>
        <p:spPr>
          <a:xfrm>
            <a:off x="2356022" y="1992082"/>
            <a:ext cx="800718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421"/>
              </a:lnSpc>
            </a:pPr>
            <a:r>
              <a:rPr lang="en-US" sz="1729" spc="17" dirty="0">
                <a:solidFill>
                  <a:srgbClr val="231F20"/>
                </a:solidFill>
                <a:latin typeface="Canva Sans 1 Bold"/>
              </a:rPr>
              <a:t>Start-RSE pour les </a:t>
            </a:r>
            <a:r>
              <a:rPr lang="en-US" sz="1729" spc="17" dirty="0" err="1">
                <a:solidFill>
                  <a:srgbClr val="231F20"/>
                </a:solidFill>
                <a:latin typeface="Canva Sans 1 Bold"/>
              </a:rPr>
              <a:t>entreprises</a:t>
            </a:r>
            <a:r>
              <a:rPr lang="en-US" sz="1729" spc="17" dirty="0">
                <a:solidFill>
                  <a:srgbClr val="231F20"/>
                </a:solidFill>
                <a:latin typeface="Canva Sans 1 Bold"/>
              </a:rPr>
              <a:t> </a:t>
            </a:r>
            <a:r>
              <a:rPr lang="en-US" sz="1729" spc="17" dirty="0" smtClean="0">
                <a:solidFill>
                  <a:srgbClr val="231F20"/>
                </a:solidFill>
                <a:latin typeface="Canva Sans 1 Bold"/>
              </a:rPr>
              <a:t>de </a:t>
            </a:r>
            <a:r>
              <a:rPr lang="en-US" sz="1729" spc="17" dirty="0" err="1" smtClean="0">
                <a:solidFill>
                  <a:srgbClr val="231F20"/>
                </a:solidFill>
                <a:latin typeface="Canva Sans 1 Bold"/>
              </a:rPr>
              <a:t>moins</a:t>
            </a:r>
            <a:r>
              <a:rPr lang="en-US" sz="1729" spc="17" dirty="0" smtClean="0">
                <a:solidFill>
                  <a:srgbClr val="231F20"/>
                </a:solidFill>
                <a:latin typeface="Canva Sans 1 Bold"/>
              </a:rPr>
              <a:t> de </a:t>
            </a:r>
            <a:r>
              <a:rPr lang="en-US" sz="1729" spc="17" dirty="0">
                <a:solidFill>
                  <a:srgbClr val="231F20"/>
                </a:solidFill>
                <a:latin typeface="Canva Sans 1 Bold"/>
              </a:rPr>
              <a:t>50 </a:t>
            </a:r>
            <a:r>
              <a:rPr lang="en-US" sz="1729" spc="17" dirty="0" err="1" smtClean="0">
                <a:solidFill>
                  <a:srgbClr val="231F20"/>
                </a:solidFill>
                <a:latin typeface="Canva Sans 1 Bold"/>
              </a:rPr>
              <a:t>salariés</a:t>
            </a:r>
            <a:r>
              <a:rPr lang="en-US" sz="1729" spc="17" dirty="0" smtClean="0">
                <a:solidFill>
                  <a:srgbClr val="231F20"/>
                </a:solidFill>
                <a:latin typeface="Canva Sans 1 Bold"/>
              </a:rPr>
              <a:t> </a:t>
            </a:r>
            <a:r>
              <a:rPr lang="en-US" sz="1729" spc="17" dirty="0" err="1" smtClean="0">
                <a:solidFill>
                  <a:srgbClr val="231F20"/>
                </a:solidFill>
                <a:latin typeface="Canva Sans 1 Bold"/>
              </a:rPr>
              <a:t>basées</a:t>
            </a:r>
            <a:r>
              <a:rPr lang="en-US" sz="1729" spc="17" dirty="0" smtClean="0">
                <a:solidFill>
                  <a:srgbClr val="231F20"/>
                </a:solidFill>
                <a:latin typeface="Canva Sans 1 Bold"/>
              </a:rPr>
              <a:t> </a:t>
            </a:r>
            <a:r>
              <a:rPr lang="en-US" sz="1729" spc="17" dirty="0" err="1" smtClean="0">
                <a:solidFill>
                  <a:srgbClr val="231F20"/>
                </a:solidFill>
                <a:latin typeface="Canva Sans 1 Bold"/>
              </a:rPr>
              <a:t>dans</a:t>
            </a:r>
            <a:r>
              <a:rPr lang="en-US" sz="1729" spc="17" dirty="0" smtClean="0">
                <a:solidFill>
                  <a:srgbClr val="231F20"/>
                </a:solidFill>
                <a:latin typeface="Canva Sans 1 Bold"/>
              </a:rPr>
              <a:t> </a:t>
            </a:r>
            <a:r>
              <a:rPr lang="en-US" sz="1729" spc="17" dirty="0" err="1">
                <a:solidFill>
                  <a:srgbClr val="231F20"/>
                </a:solidFill>
                <a:latin typeface="Canva Sans 1 Bold"/>
              </a:rPr>
              <a:t>l’Eurométropole</a:t>
            </a:r>
            <a:r>
              <a:rPr lang="en-US" sz="1729" spc="17" dirty="0">
                <a:solidFill>
                  <a:srgbClr val="231F20"/>
                </a:solidFill>
                <a:latin typeface="Canva Sans 1 Bold"/>
              </a:rPr>
              <a:t> de Strasbourg</a:t>
            </a: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31F55730-B8E7-14F4-18CE-FA4C87E11C73}"/>
              </a:ext>
            </a:extLst>
          </p:cNvPr>
          <p:cNvSpPr/>
          <p:nvPr/>
        </p:nvSpPr>
        <p:spPr>
          <a:xfrm>
            <a:off x="1139533" y="2202999"/>
            <a:ext cx="708387" cy="720172"/>
          </a:xfrm>
          <a:custGeom>
            <a:avLst/>
            <a:gdLst/>
            <a:ahLst/>
            <a:cxnLst/>
            <a:rect l="l" t="t" r="r" b="b"/>
            <a:pathLst>
              <a:path w="1062581" h="1080258">
                <a:moveTo>
                  <a:pt x="0" y="0"/>
                </a:moveTo>
                <a:lnTo>
                  <a:pt x="1062581" y="0"/>
                </a:lnTo>
                <a:lnTo>
                  <a:pt x="1062581" y="1080258"/>
                </a:lnTo>
                <a:lnTo>
                  <a:pt x="0" y="10802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fr-F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3B99A32-F2C1-4220-2BDF-928E3CC8B681}"/>
              </a:ext>
            </a:extLst>
          </p:cNvPr>
          <p:cNvSpPr txBox="1"/>
          <p:nvPr/>
        </p:nvSpPr>
        <p:spPr>
          <a:xfrm>
            <a:off x="2856383" y="3758683"/>
            <a:ext cx="3036417" cy="912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defTabSz="609630"/>
            <a:r>
              <a:rPr lang="fr-FR" sz="1333" b="1" dirty="0">
                <a:solidFill>
                  <a:prstClr val="black"/>
                </a:solidFill>
                <a:latin typeface="Canva Sans 1" panose="020B0604020202020204" charset="0"/>
              </a:rPr>
              <a:t>Un </a:t>
            </a:r>
            <a:r>
              <a:rPr lang="fr-FR" sz="1333" b="1" dirty="0">
                <a:solidFill>
                  <a:srgbClr val="87B825"/>
                </a:solidFill>
                <a:latin typeface="Canva Sans 1" panose="020B0604020202020204" charset="0"/>
              </a:rPr>
              <a:t>diagnostic</a:t>
            </a:r>
            <a:r>
              <a:rPr lang="fr-FR" sz="1333" b="1" dirty="0">
                <a:solidFill>
                  <a:prstClr val="black"/>
                </a:solidFill>
                <a:latin typeface="Canva Sans 1" panose="020B0604020202020204" charset="0"/>
              </a:rPr>
              <a:t> des pratiques RSE pour évaluer la </a:t>
            </a:r>
            <a:r>
              <a:rPr lang="fr-FR" sz="1333" b="1" dirty="0">
                <a:solidFill>
                  <a:srgbClr val="87B825"/>
                </a:solidFill>
                <a:latin typeface="Canva Sans 1" panose="020B0604020202020204" charset="0"/>
              </a:rPr>
              <a:t>maturité</a:t>
            </a:r>
            <a:r>
              <a:rPr lang="fr-FR" sz="1333" b="1" dirty="0">
                <a:solidFill>
                  <a:prstClr val="black"/>
                </a:solidFill>
                <a:latin typeface="Canva Sans 1" panose="020B0604020202020204" charset="0"/>
              </a:rPr>
              <a:t> de la structure, identifier les </a:t>
            </a:r>
            <a:r>
              <a:rPr lang="fr-FR" sz="1333" b="1" dirty="0">
                <a:solidFill>
                  <a:srgbClr val="87B825"/>
                </a:solidFill>
                <a:latin typeface="Canva Sans 1" panose="020B0604020202020204" charset="0"/>
              </a:rPr>
              <a:t>points forts et les axes de progrès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AFD4E5B-E048-A34B-C5E0-B1B33C008DF5}"/>
              </a:ext>
            </a:extLst>
          </p:cNvPr>
          <p:cNvSpPr txBox="1"/>
          <p:nvPr/>
        </p:nvSpPr>
        <p:spPr>
          <a:xfrm>
            <a:off x="4168778" y="5704442"/>
            <a:ext cx="3718993" cy="912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defTabSz="609630"/>
            <a:r>
              <a:rPr lang="fr-FR" sz="1333" b="1" dirty="0">
                <a:solidFill>
                  <a:prstClr val="black"/>
                </a:solidFill>
                <a:latin typeface="Canva Sans 1" panose="020B0604020202020204" charset="0"/>
              </a:rPr>
              <a:t>Une </a:t>
            </a:r>
            <a:r>
              <a:rPr lang="fr-FR" sz="1333" b="1" dirty="0">
                <a:solidFill>
                  <a:srgbClr val="87B825"/>
                </a:solidFill>
                <a:latin typeface="Canva Sans 1" panose="020B0604020202020204" charset="0"/>
              </a:rPr>
              <a:t>subvention</a:t>
            </a:r>
            <a:r>
              <a:rPr lang="fr-FR" sz="1333" b="1" dirty="0">
                <a:solidFill>
                  <a:srgbClr val="1F497D"/>
                </a:solidFill>
                <a:latin typeface="Canva Sans 1" panose="020B0604020202020204" charset="0"/>
              </a:rPr>
              <a:t> </a:t>
            </a:r>
            <a:r>
              <a:rPr lang="fr-FR" sz="1333" b="1" dirty="0">
                <a:solidFill>
                  <a:prstClr val="black"/>
                </a:solidFill>
                <a:latin typeface="Canva Sans 1" panose="020B0604020202020204" charset="0"/>
              </a:rPr>
              <a:t>d’une politique RSE pour aider financièrement à enclencher une transformation</a:t>
            </a:r>
          </a:p>
          <a:p>
            <a:pPr defTabSz="609630"/>
            <a:r>
              <a:rPr lang="fr-FR" sz="1333" b="1" dirty="0">
                <a:solidFill>
                  <a:prstClr val="black"/>
                </a:solidFill>
                <a:latin typeface="Canva Sans 1" panose="020B0604020202020204" charset="0"/>
              </a:rPr>
              <a:t>(50% de l’investissement, plafonné à 1500€)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E79E335-1EAD-FE6D-15C9-7610DE00C465}"/>
              </a:ext>
            </a:extLst>
          </p:cNvPr>
          <p:cNvSpPr txBox="1"/>
          <p:nvPr/>
        </p:nvSpPr>
        <p:spPr>
          <a:xfrm>
            <a:off x="2598061" y="3327796"/>
            <a:ext cx="360996" cy="461665"/>
          </a:xfrm>
          <a:prstGeom prst="rect">
            <a:avLst/>
          </a:prstGeom>
          <a:solidFill>
            <a:srgbClr val="F1CD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609630"/>
            <a:r>
              <a:rPr lang="fr-FR" sz="2400" b="1" dirty="0">
                <a:solidFill>
                  <a:srgbClr val="338A36"/>
                </a:solidFill>
                <a:latin typeface="☞GILROY-HEAVY" pitchFamily="2" charset="77"/>
              </a:rPr>
              <a:t>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F394E3F-607C-9B4A-C129-1CE957831239}"/>
              </a:ext>
            </a:extLst>
          </p:cNvPr>
          <p:cNvSpPr txBox="1"/>
          <p:nvPr/>
        </p:nvSpPr>
        <p:spPr>
          <a:xfrm>
            <a:off x="6983387" y="3778489"/>
            <a:ext cx="2718675" cy="912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defTabSz="609630"/>
            <a:r>
              <a:rPr lang="fr-FR" sz="1333" b="1" dirty="0">
                <a:solidFill>
                  <a:prstClr val="black"/>
                </a:solidFill>
                <a:latin typeface="Canva Sans 1" panose="020B0604020202020204" charset="0"/>
              </a:rPr>
              <a:t>Un accompagnement à l’élaboration d’un </a:t>
            </a:r>
            <a:r>
              <a:rPr lang="fr-FR" sz="1333" b="1" dirty="0">
                <a:solidFill>
                  <a:srgbClr val="87B825"/>
                </a:solidFill>
                <a:latin typeface="Canva Sans 1" panose="020B0604020202020204" charset="0"/>
              </a:rPr>
              <a:t>plan d’actions RSE</a:t>
            </a:r>
          </a:p>
          <a:p>
            <a:pPr algn="ctr" defTabSz="609630"/>
            <a:endParaRPr lang="fr-FR" sz="1333" b="1" dirty="0">
              <a:solidFill>
                <a:prstClr val="black"/>
              </a:solidFill>
              <a:latin typeface="Canva Sans 1" panose="020B0604020202020204" charset="0"/>
            </a:endParaRPr>
          </a:p>
        </p:txBody>
      </p:sp>
      <p:sp>
        <p:nvSpPr>
          <p:cNvPr id="28" name="Flèche vers la droite 15">
            <a:extLst>
              <a:ext uri="{FF2B5EF4-FFF2-40B4-BE49-F238E27FC236}">
                <a16:creationId xmlns:a16="http://schemas.microsoft.com/office/drawing/2014/main" id="{759AB18B-4D6D-57FB-E8E8-AB9971E37B1D}"/>
              </a:ext>
            </a:extLst>
          </p:cNvPr>
          <p:cNvSpPr/>
          <p:nvPr/>
        </p:nvSpPr>
        <p:spPr>
          <a:xfrm rot="5400000">
            <a:off x="4444146" y="5170161"/>
            <a:ext cx="454176" cy="32308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fr-FR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Flèche vers la droite 16">
            <a:extLst>
              <a:ext uri="{FF2B5EF4-FFF2-40B4-BE49-F238E27FC236}">
                <a16:creationId xmlns:a16="http://schemas.microsoft.com/office/drawing/2014/main" id="{88D41A45-337D-88E1-A70D-8A125B866886}"/>
              </a:ext>
            </a:extLst>
          </p:cNvPr>
          <p:cNvSpPr/>
          <p:nvPr/>
        </p:nvSpPr>
        <p:spPr>
          <a:xfrm rot="5400000">
            <a:off x="7353892" y="5170161"/>
            <a:ext cx="454176" cy="32308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fr-FR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DD3CB49-EE67-2777-75C2-4759DC858636}"/>
              </a:ext>
            </a:extLst>
          </p:cNvPr>
          <p:cNvSpPr txBox="1"/>
          <p:nvPr/>
        </p:nvSpPr>
        <p:spPr>
          <a:xfrm>
            <a:off x="6604769" y="3347602"/>
            <a:ext cx="360996" cy="461665"/>
          </a:xfrm>
          <a:prstGeom prst="rect">
            <a:avLst/>
          </a:prstGeom>
          <a:solidFill>
            <a:srgbClr val="F1CD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609630"/>
            <a:r>
              <a:rPr lang="fr-FR" sz="2400" b="1" dirty="0">
                <a:solidFill>
                  <a:srgbClr val="338A36"/>
                </a:solidFill>
                <a:latin typeface="☞GILROY-HEAVY" pitchFamily="2" charset="77"/>
              </a:rPr>
              <a:t>2</a:t>
            </a:r>
          </a:p>
        </p:txBody>
      </p:sp>
      <p:pic>
        <p:nvPicPr>
          <p:cNvPr id="31" name="Picture 2" descr="Diagnostique - Icônes médical gratuites">
            <a:extLst>
              <a:ext uri="{FF2B5EF4-FFF2-40B4-BE49-F238E27FC236}">
                <a16:creationId xmlns:a16="http://schemas.microsoft.com/office/drawing/2014/main" id="{0C6C43BB-EAC9-AA77-1BE6-1B70409D3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20" y="3778490"/>
            <a:ext cx="919477" cy="91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Action plan - Free business and finance icons">
            <a:extLst>
              <a:ext uri="{FF2B5EF4-FFF2-40B4-BE49-F238E27FC236}">
                <a16:creationId xmlns:a16="http://schemas.microsoft.com/office/drawing/2014/main" id="{00755673-6577-6B7C-8560-3E47512EB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52" y="3911717"/>
            <a:ext cx="757235" cy="75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Euro - Free business and finance icons">
            <a:extLst>
              <a:ext uri="{FF2B5EF4-FFF2-40B4-BE49-F238E27FC236}">
                <a16:creationId xmlns:a16="http://schemas.microsoft.com/office/drawing/2014/main" id="{F02DDF7D-DF04-714A-F115-AB193A986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619728"/>
            <a:ext cx="754485" cy="75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65938" y="1357316"/>
            <a:ext cx="3327642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en-US" sz="1333" b="1" spc="232" dirty="0">
                <a:solidFill>
                  <a:srgbClr val="692587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pour </a:t>
            </a:r>
            <a:r>
              <a:rPr lang="en-US" sz="1333" b="1" spc="232" dirty="0" err="1">
                <a:solidFill>
                  <a:srgbClr val="692587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concrétiser</a:t>
            </a:r>
            <a:r>
              <a:rPr lang="en-US" sz="1333" b="1" spc="232" dirty="0">
                <a:solidFill>
                  <a:srgbClr val="692587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 </a:t>
            </a:r>
            <a:r>
              <a:rPr lang="en-US" sz="1333" b="1" spc="232" dirty="0" err="1">
                <a:solidFill>
                  <a:srgbClr val="692587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vos</a:t>
            </a:r>
            <a:r>
              <a:rPr lang="en-US" sz="1333" b="1" spc="232" dirty="0">
                <a:solidFill>
                  <a:srgbClr val="692587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 </a:t>
            </a:r>
            <a:r>
              <a:rPr lang="en-US" sz="1333" b="1" spc="232" dirty="0" err="1">
                <a:solidFill>
                  <a:srgbClr val="692587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projets</a:t>
            </a:r>
            <a:endParaRPr lang="en-US" sz="1333" b="1" spc="232" dirty="0">
              <a:solidFill>
                <a:srgbClr val="692587"/>
              </a:solidFill>
              <a:latin typeface="Canva Sans 1 Bold"/>
              <a:ea typeface="Canva Sans 1 Bold"/>
              <a:cs typeface="Canva Sans 1 Bold"/>
              <a:sym typeface="Canva Sans 1 Bold"/>
            </a:endParaRPr>
          </a:p>
        </p:txBody>
      </p:sp>
    </p:spTree>
    <p:extLst>
      <p:ext uri="{BB962C8B-B14F-4D97-AF65-F5344CB8AC3E}">
        <p14:creationId xmlns:p14="http://schemas.microsoft.com/office/powerpoint/2010/main" val="21011912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5637</TotalTime>
  <Words>911</Words>
  <Application>Microsoft Office PowerPoint</Application>
  <PresentationFormat>Grand écran</PresentationFormat>
  <Paragraphs>173</Paragraphs>
  <Slides>18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36" baseType="lpstr">
      <vt:lpstr>ＭＳ Ｐゴシック</vt:lpstr>
      <vt:lpstr>☞GILROY-HEAVY</vt:lpstr>
      <vt:lpstr>Arial</vt:lpstr>
      <vt:lpstr>Avenir Next</vt:lpstr>
      <vt:lpstr>Avenir Next Demi Bold</vt:lpstr>
      <vt:lpstr>Avenir Next Medium</vt:lpstr>
      <vt:lpstr>Calibri</vt:lpstr>
      <vt:lpstr>Calibri Light</vt:lpstr>
      <vt:lpstr>Canva Sans 1</vt:lpstr>
      <vt:lpstr>Canva Sans 1 Bold</vt:lpstr>
      <vt:lpstr>Century Gothic</vt:lpstr>
      <vt:lpstr>Gilroy</vt:lpstr>
      <vt:lpstr>Gilroy Bold</vt:lpstr>
      <vt:lpstr>Montserrat Classic Bold</vt:lpstr>
      <vt:lpstr>Wingdings</vt:lpstr>
      <vt:lpstr>Thème Office</vt:lpstr>
      <vt:lpstr>Office Theme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L’écologie industrielle territoriale au Port de Strasbourg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Ville et Eurometropole de Strasbourg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Pacte pour une économie locale durable</dc:title>
  <dc:creator>BOURSICO Tristan</dc:creator>
  <cp:lastModifiedBy>JEAN Anne-Marie</cp:lastModifiedBy>
  <cp:revision>274</cp:revision>
  <dcterms:created xsi:type="dcterms:W3CDTF">2021-01-15T12:24:45Z</dcterms:created>
  <dcterms:modified xsi:type="dcterms:W3CDTF">2025-10-14T06:55:37Z</dcterms:modified>
</cp:coreProperties>
</file>